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8"/>
  </p:notesMasterIdLst>
  <p:sldIdLst>
    <p:sldId id="256" r:id="rId2"/>
    <p:sldId id="258" r:id="rId3"/>
    <p:sldId id="257" r:id="rId4"/>
    <p:sldId id="259" r:id="rId5"/>
    <p:sldId id="261" r:id="rId6"/>
    <p:sldId id="262" r:id="rId7"/>
    <p:sldId id="263" r:id="rId8"/>
    <p:sldId id="260" r:id="rId9"/>
    <p:sldId id="264" r:id="rId10"/>
    <p:sldId id="277" r:id="rId11"/>
    <p:sldId id="265" r:id="rId12"/>
    <p:sldId id="266" r:id="rId13"/>
    <p:sldId id="267" r:id="rId14"/>
    <p:sldId id="268" r:id="rId15"/>
    <p:sldId id="269" r:id="rId16"/>
    <p:sldId id="270" r:id="rId17"/>
    <p:sldId id="271" r:id="rId18"/>
    <p:sldId id="272" r:id="rId19"/>
    <p:sldId id="282" r:id="rId20"/>
    <p:sldId id="273" r:id="rId21"/>
    <p:sldId id="281" r:id="rId22"/>
    <p:sldId id="274" r:id="rId23"/>
    <p:sldId id="275" r:id="rId24"/>
    <p:sldId id="278"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660"/>
  </p:normalViewPr>
  <p:slideViewPr>
    <p:cSldViewPr>
      <p:cViewPr varScale="1">
        <p:scale>
          <a:sx n="69" d="100"/>
          <a:sy n="69" d="100"/>
        </p:scale>
        <p:origin x="-76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966E92-B074-448C-BBFC-20F312BE8598}" type="datetimeFigureOut">
              <a:rPr lang="en-US" smtClean="0"/>
              <a:t>10/7/2011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B11CC0-E2EE-404F-9B34-BF84C936EF6D}" type="slidenum">
              <a:rPr lang="en-US" smtClean="0"/>
              <a:t>‹#›</a:t>
            </a:fld>
            <a:endParaRPr lang="en-US"/>
          </a:p>
        </p:txBody>
      </p:sp>
    </p:spTree>
    <p:extLst>
      <p:ext uri="{BB962C8B-B14F-4D97-AF65-F5344CB8AC3E}">
        <p14:creationId xmlns:p14="http://schemas.microsoft.com/office/powerpoint/2010/main" val="1515616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3</a:t>
            </a:fld>
            <a:endParaRPr lang="en-US"/>
          </a:p>
        </p:txBody>
      </p:sp>
    </p:spTree>
    <p:extLst>
      <p:ext uri="{BB962C8B-B14F-4D97-AF65-F5344CB8AC3E}">
        <p14:creationId xmlns:p14="http://schemas.microsoft.com/office/powerpoint/2010/main" val="437900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2F535F-246D-4C33-86C6-D5B177794F12}" type="datetimeFigureOut">
              <a:rPr lang="en-US" smtClean="0"/>
              <a:t>10/7/2011</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150C2361-96F0-4D83-9D8C-DBDDFF3AA5E3}"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2F535F-246D-4C33-86C6-D5B177794F12}"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2F535F-246D-4C33-86C6-D5B177794F12}"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150C2361-96F0-4D83-9D8C-DBDDFF3AA5E3}"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2F535F-246D-4C33-86C6-D5B177794F12}" type="datetimeFigureOut">
              <a:rPr lang="en-US" smtClean="0"/>
              <a:t>10/7/2011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2F535F-246D-4C33-86C6-D5B177794F12}" type="datetimeFigureOut">
              <a:rPr lang="en-US" smtClean="0"/>
              <a:t>10/7/2011</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150C2361-96F0-4D83-9D8C-DBDDFF3AA5E3}"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2F535F-246D-4C33-86C6-D5B177794F12}" type="datetimeFigureOut">
              <a:rPr lang="en-US" smtClean="0"/>
              <a:t>10/7/2011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2F535F-246D-4C33-86C6-D5B177794F12}" type="datetimeFigureOut">
              <a:rPr lang="en-US" smtClean="0"/>
              <a:t>10/7/2011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2F535F-246D-4C33-86C6-D5B177794F12}" type="datetimeFigureOut">
              <a:rPr lang="en-US" smtClean="0"/>
              <a:t>10/7/2011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2F535F-246D-4C33-86C6-D5B177794F12}" type="datetimeFigureOut">
              <a:rPr lang="en-US" smtClean="0"/>
              <a:t>10/7/2011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E2F535F-246D-4C33-86C6-D5B177794F12}" type="datetimeFigureOut">
              <a:rPr lang="en-US" smtClean="0"/>
              <a:t>10/7/2011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C2361-96F0-4D83-9D8C-DBDDFF3AA5E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0E2F535F-246D-4C33-86C6-D5B177794F12}" type="datetimeFigureOut">
              <a:rPr lang="en-US" smtClean="0"/>
              <a:t>10/7/2011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C2361-96F0-4D83-9D8C-DBDDFF3AA5E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0E2F535F-246D-4C33-86C6-D5B177794F12}" type="datetimeFigureOut">
              <a:rPr lang="en-US" smtClean="0"/>
              <a:t>10/7/2011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50C2361-96F0-4D83-9D8C-DBDDFF3AA5E3}"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62912" cy="1814512"/>
          </a:xfrm>
        </p:spPr>
        <p:txBody>
          <a:bodyPr>
            <a:noAutofit/>
          </a:bodyPr>
          <a:lstStyle/>
          <a:p>
            <a:pPr algn="ctr"/>
            <a:r>
              <a:rPr lang="en-US" sz="6000" dirty="0" smtClean="0"/>
              <a:t>Residential Life vs. Commuter Life</a:t>
            </a:r>
            <a:endParaRPr lang="en-US" sz="6000" dirty="0"/>
          </a:p>
        </p:txBody>
      </p:sp>
      <p:sp>
        <p:nvSpPr>
          <p:cNvPr id="3" name="Subtitle 2"/>
          <p:cNvSpPr>
            <a:spLocks noGrp="1"/>
          </p:cNvSpPr>
          <p:nvPr>
            <p:ph type="subTitle" idx="1"/>
          </p:nvPr>
        </p:nvSpPr>
        <p:spPr>
          <a:xfrm>
            <a:off x="609600" y="2971800"/>
            <a:ext cx="8062912" cy="2514600"/>
          </a:xfrm>
        </p:spPr>
        <p:txBody>
          <a:bodyPr>
            <a:normAutofit fontScale="85000" lnSpcReduction="20000"/>
          </a:bodyPr>
          <a:lstStyle/>
          <a:p>
            <a:pPr algn="ctr"/>
            <a:endParaRPr lang="en-US" sz="3600" dirty="0" smtClean="0"/>
          </a:p>
          <a:p>
            <a:pPr algn="ctr"/>
            <a:endParaRPr lang="en-US" sz="3600" dirty="0"/>
          </a:p>
          <a:p>
            <a:pPr algn="ctr"/>
            <a:r>
              <a:rPr lang="en-US" sz="3600" dirty="0" smtClean="0"/>
              <a:t>Stephanie Winters</a:t>
            </a:r>
          </a:p>
          <a:p>
            <a:pPr algn="ctr"/>
            <a:endParaRPr lang="en-US" sz="2800" dirty="0"/>
          </a:p>
          <a:p>
            <a:pPr algn="ctr"/>
            <a:r>
              <a:rPr lang="en-US" sz="2800" dirty="0" smtClean="0"/>
              <a:t>Literature </a:t>
            </a:r>
            <a:r>
              <a:rPr lang="en-US" sz="2800" dirty="0" smtClean="0"/>
              <a:t>and Society</a:t>
            </a:r>
          </a:p>
          <a:p>
            <a:pPr algn="ctr"/>
            <a:r>
              <a:rPr lang="en-US" sz="2800" dirty="0" smtClean="0"/>
              <a:t>Dr. Sherry</a:t>
            </a:r>
            <a:endParaRPr lang="en-US" sz="2800" dirty="0"/>
          </a:p>
        </p:txBody>
      </p:sp>
    </p:spTree>
    <p:extLst>
      <p:ext uri="{BB962C8B-B14F-4D97-AF65-F5344CB8AC3E}">
        <p14:creationId xmlns:p14="http://schemas.microsoft.com/office/powerpoint/2010/main" val="1236970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lstStyle/>
          <a:p>
            <a:r>
              <a:rPr lang="en-US" dirty="0" smtClean="0"/>
              <a:t>The following slides contain time diaries from six students that I interviewed. Three of the diaries are from students who commute and the other three are from students who reside on campus.</a:t>
            </a:r>
          </a:p>
          <a:p>
            <a:r>
              <a:rPr lang="en-US" dirty="0" smtClean="0"/>
              <a:t>I used these diaries to find out the daily activities of these two groups of students.</a:t>
            </a:r>
          </a:p>
          <a:p>
            <a:endParaRPr lang="en-US" dirty="0"/>
          </a:p>
        </p:txBody>
      </p:sp>
    </p:spTree>
    <p:extLst>
      <p:ext uri="{BB962C8B-B14F-4D97-AF65-F5344CB8AC3E}">
        <p14:creationId xmlns:p14="http://schemas.microsoft.com/office/powerpoint/2010/main" val="2073703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524000"/>
            <a:ext cx="4038600" cy="5105401"/>
          </a:xfrm>
        </p:spPr>
        <p:txBody>
          <a:bodyPr>
            <a:noAutofit/>
          </a:bodyPr>
          <a:lstStyle/>
          <a:p>
            <a:pPr marL="64008" indent="0">
              <a:buNone/>
            </a:pPr>
            <a:r>
              <a:rPr lang="en-US" sz="1550" b="1" u="sng" dirty="0" smtClean="0"/>
              <a:t>Time Diary #1</a:t>
            </a:r>
            <a:r>
              <a:rPr lang="en-US" sz="1550" dirty="0" smtClean="0"/>
              <a:t/>
            </a:r>
            <a:br>
              <a:rPr lang="en-US" sz="1550" dirty="0" smtClean="0"/>
            </a:br>
            <a:r>
              <a:rPr lang="en-US" sz="1550" dirty="0" smtClean="0"/>
              <a:t>9:45am Wake up</a:t>
            </a:r>
            <a:br>
              <a:rPr lang="en-US" sz="1550" dirty="0" smtClean="0"/>
            </a:br>
            <a:r>
              <a:rPr lang="en-US" sz="1550" dirty="0" smtClean="0"/>
              <a:t>9:50am-10:00am Shower</a:t>
            </a:r>
            <a:br>
              <a:rPr lang="en-US" sz="1550" dirty="0" smtClean="0"/>
            </a:br>
            <a:r>
              <a:rPr lang="en-US" sz="1550" dirty="0" smtClean="0"/>
              <a:t>10:00am-10:45am Get ready for class</a:t>
            </a:r>
            <a:br>
              <a:rPr lang="en-US" sz="1550" dirty="0" smtClean="0"/>
            </a:br>
            <a:r>
              <a:rPr lang="en-US" sz="1550" dirty="0" smtClean="0"/>
              <a:t>10:45am-11:00am Go to Class</a:t>
            </a:r>
            <a:br>
              <a:rPr lang="en-US" sz="1550" dirty="0" smtClean="0"/>
            </a:br>
            <a:r>
              <a:rPr lang="en-US" sz="1550" dirty="0" smtClean="0"/>
              <a:t>11:00am-11:50am Class</a:t>
            </a:r>
            <a:br>
              <a:rPr lang="en-US" sz="1550" dirty="0" smtClean="0"/>
            </a:br>
            <a:r>
              <a:rPr lang="en-US" sz="1550" dirty="0" smtClean="0"/>
              <a:t>12:00am-12:50pm Class</a:t>
            </a:r>
            <a:br>
              <a:rPr lang="en-US" sz="1550" dirty="0" smtClean="0"/>
            </a:br>
            <a:r>
              <a:rPr lang="en-US" sz="1550" dirty="0" smtClean="0">
                <a:solidFill>
                  <a:schemeClr val="bg2">
                    <a:lumMod val="50000"/>
                  </a:schemeClr>
                </a:solidFill>
              </a:rPr>
              <a:t>12:50pm-1:00pm Back to dorm</a:t>
            </a:r>
            <a:br>
              <a:rPr lang="en-US" sz="1550" dirty="0" smtClean="0">
                <a:solidFill>
                  <a:schemeClr val="bg2">
                    <a:lumMod val="50000"/>
                  </a:schemeClr>
                </a:solidFill>
              </a:rPr>
            </a:br>
            <a:r>
              <a:rPr lang="en-US" sz="1550" dirty="0" smtClean="0">
                <a:solidFill>
                  <a:schemeClr val="bg2">
                    <a:lumMod val="50000"/>
                  </a:schemeClr>
                </a:solidFill>
              </a:rPr>
              <a:t>1:00pm-1:05pm Clean room</a:t>
            </a:r>
            <a:br>
              <a:rPr lang="en-US" sz="1550" dirty="0" smtClean="0">
                <a:solidFill>
                  <a:schemeClr val="bg2">
                    <a:lumMod val="50000"/>
                  </a:schemeClr>
                </a:solidFill>
              </a:rPr>
            </a:br>
            <a:r>
              <a:rPr lang="en-US" sz="1550" dirty="0" smtClean="0">
                <a:solidFill>
                  <a:schemeClr val="bg2">
                    <a:lumMod val="50000"/>
                  </a:schemeClr>
                </a:solidFill>
              </a:rPr>
              <a:t>1:05pm-1:50pm Homework</a:t>
            </a:r>
            <a:r>
              <a:rPr lang="en-US" sz="1550" dirty="0" smtClean="0"/>
              <a:t/>
            </a:r>
            <a:br>
              <a:rPr lang="en-US" sz="1550" dirty="0" smtClean="0"/>
            </a:br>
            <a:r>
              <a:rPr lang="en-US" sz="1550" dirty="0" smtClean="0"/>
              <a:t>1:50pm-2:30pm Lunch</a:t>
            </a:r>
            <a:br>
              <a:rPr lang="en-US" sz="1550" dirty="0" smtClean="0"/>
            </a:br>
            <a:r>
              <a:rPr lang="en-US" sz="1550" dirty="0" smtClean="0"/>
              <a:t>2:30pm-2:45pm Get ready for class</a:t>
            </a:r>
            <a:br>
              <a:rPr lang="en-US" sz="1550" dirty="0" smtClean="0"/>
            </a:br>
            <a:r>
              <a:rPr lang="en-US" sz="1550" dirty="0" smtClean="0"/>
              <a:t>2:45pm-3:00pm Walk to class</a:t>
            </a:r>
            <a:br>
              <a:rPr lang="en-US" sz="1550" dirty="0" smtClean="0"/>
            </a:br>
            <a:r>
              <a:rPr lang="en-US" sz="1550" dirty="0" smtClean="0"/>
              <a:t>3:00pm-4:15pm Class</a:t>
            </a:r>
            <a:br>
              <a:rPr lang="en-US" sz="1550" dirty="0" smtClean="0"/>
            </a:br>
            <a:r>
              <a:rPr lang="en-US" sz="1550" dirty="0" smtClean="0"/>
              <a:t>4:15pm-4:30pm Walk to class</a:t>
            </a:r>
            <a:br>
              <a:rPr lang="en-US" sz="1550" dirty="0" smtClean="0"/>
            </a:br>
            <a:r>
              <a:rPr lang="en-US" sz="1550" dirty="0" smtClean="0"/>
              <a:t>4:30pm-5:45pm Class</a:t>
            </a:r>
            <a:br>
              <a:rPr lang="en-US" sz="1550" dirty="0" smtClean="0"/>
            </a:br>
            <a:r>
              <a:rPr lang="en-US" sz="1550" dirty="0" smtClean="0"/>
              <a:t>5:46pm-6:00pm Go to dinner</a:t>
            </a:r>
            <a:br>
              <a:rPr lang="en-US" sz="1550" dirty="0" smtClean="0"/>
            </a:br>
            <a:r>
              <a:rPr lang="en-US" sz="1550" dirty="0" smtClean="0"/>
              <a:t>6:00pm-7:00pm Dinner</a:t>
            </a:r>
            <a:br>
              <a:rPr lang="en-US" sz="1550" dirty="0" smtClean="0"/>
            </a:br>
            <a:r>
              <a:rPr lang="en-US" sz="1550" dirty="0" smtClean="0">
                <a:solidFill>
                  <a:schemeClr val="bg2">
                    <a:lumMod val="50000"/>
                  </a:schemeClr>
                </a:solidFill>
              </a:rPr>
              <a:t>7:00pm-8:45pm Hang out with friends</a:t>
            </a:r>
            <a:r>
              <a:rPr lang="en-US" sz="1550" dirty="0" smtClean="0"/>
              <a:t/>
            </a:r>
            <a:br>
              <a:rPr lang="en-US" sz="1550" dirty="0" smtClean="0"/>
            </a:br>
            <a:r>
              <a:rPr lang="en-US" sz="1550" dirty="0" smtClean="0">
                <a:solidFill>
                  <a:schemeClr val="bg2">
                    <a:lumMod val="50000"/>
                  </a:schemeClr>
                </a:solidFill>
              </a:rPr>
              <a:t>8:45pm-10:00pm Meetings</a:t>
            </a:r>
            <a:r>
              <a:rPr lang="en-US" sz="1550" dirty="0" smtClean="0"/>
              <a:t/>
            </a:r>
            <a:br>
              <a:rPr lang="en-US" sz="1550" dirty="0" smtClean="0"/>
            </a:br>
            <a:r>
              <a:rPr lang="en-US" sz="1550" dirty="0" smtClean="0">
                <a:solidFill>
                  <a:schemeClr val="bg2">
                    <a:lumMod val="50000"/>
                  </a:schemeClr>
                </a:solidFill>
              </a:rPr>
              <a:t>10:00pm-12:00am Hang out with friends</a:t>
            </a:r>
            <a:r>
              <a:rPr lang="en-US" sz="1550" dirty="0" smtClean="0"/>
              <a:t/>
            </a:r>
            <a:br>
              <a:rPr lang="en-US" sz="1550" dirty="0" smtClean="0"/>
            </a:br>
            <a:r>
              <a:rPr lang="en-US" sz="1550" dirty="0" smtClean="0"/>
              <a:t>12:00am-9:45am Sleep</a:t>
            </a:r>
            <a:endParaRPr lang="en-US" sz="1550" dirty="0"/>
          </a:p>
        </p:txBody>
      </p:sp>
      <p:sp>
        <p:nvSpPr>
          <p:cNvPr id="4" name="Content Placeholder 3"/>
          <p:cNvSpPr>
            <a:spLocks noGrp="1"/>
          </p:cNvSpPr>
          <p:nvPr>
            <p:ph sz="half" idx="2"/>
          </p:nvPr>
        </p:nvSpPr>
        <p:spPr>
          <a:xfrm>
            <a:off x="4648200" y="1600200"/>
            <a:ext cx="4038600" cy="5897563"/>
          </a:xfrm>
        </p:spPr>
        <p:txBody>
          <a:bodyPr>
            <a:normAutofit fontScale="47500" lnSpcReduction="20000"/>
          </a:bodyPr>
          <a:lstStyle/>
          <a:p>
            <a:pPr marL="64008" indent="0">
              <a:buNone/>
            </a:pPr>
            <a:r>
              <a:rPr lang="en-US" sz="4200" b="1" dirty="0"/>
              <a:t>Time Diary #1 </a:t>
            </a:r>
            <a:r>
              <a:rPr lang="en-US" sz="4200" dirty="0"/>
              <a:t>is the daily schedule of a student who resides on campus. We can see that this student spends a lot of time in class and in their dorm room. It seems like they go back to their room after each one of their classes. They talk about hanging out with friends later in the day. These friends are probably other students who live in their building. This student also mentions going to club meetings. This shows that they are an active part of the Bloomsburg community.  Another thing we see is that this student does their homework in their room and does not mention going to the library. The student interviewed did not mention having a job.</a:t>
            </a:r>
          </a:p>
          <a:p>
            <a:endParaRPr lang="en-US" dirty="0"/>
          </a:p>
        </p:txBody>
      </p:sp>
    </p:spTree>
    <p:extLst>
      <p:ext uri="{BB962C8B-B14F-4D97-AF65-F5344CB8AC3E}">
        <p14:creationId xmlns:p14="http://schemas.microsoft.com/office/powerpoint/2010/main" val="4641624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524000"/>
            <a:ext cx="4038600" cy="5943600"/>
          </a:xfrm>
        </p:spPr>
        <p:txBody>
          <a:bodyPr>
            <a:normAutofit fontScale="40000" lnSpcReduction="20000"/>
          </a:bodyPr>
          <a:lstStyle/>
          <a:p>
            <a:pPr marL="64008" indent="0">
              <a:buNone/>
            </a:pPr>
            <a:r>
              <a:rPr lang="en-US" sz="4500" b="1" u="sng" dirty="0"/>
              <a:t>Time Diary #</a:t>
            </a:r>
            <a:r>
              <a:rPr lang="en-US" sz="4500" b="1" u="sng" dirty="0" smtClean="0"/>
              <a:t>2</a:t>
            </a:r>
            <a:r>
              <a:rPr lang="en-US" sz="4500" dirty="0"/>
              <a:t/>
            </a:r>
            <a:br>
              <a:rPr lang="en-US" sz="4500" dirty="0"/>
            </a:br>
            <a:r>
              <a:rPr lang="en-US" sz="4500" dirty="0"/>
              <a:t>7:00am Wake up</a:t>
            </a:r>
            <a:br>
              <a:rPr lang="en-US" sz="4500" dirty="0"/>
            </a:br>
            <a:r>
              <a:rPr lang="en-US" sz="4500" dirty="0"/>
              <a:t>8:00am-9:00am Shower and get ready</a:t>
            </a:r>
            <a:br>
              <a:rPr lang="en-US" sz="4500" dirty="0"/>
            </a:br>
            <a:r>
              <a:rPr lang="en-US" sz="4500" dirty="0"/>
              <a:t>9:00am-10:00am Class</a:t>
            </a:r>
            <a:br>
              <a:rPr lang="en-US" sz="4500" dirty="0"/>
            </a:br>
            <a:r>
              <a:rPr lang="en-US" sz="4500" dirty="0"/>
              <a:t>10:00am-11:00am Breakfast</a:t>
            </a:r>
            <a:br>
              <a:rPr lang="en-US" sz="4500" dirty="0"/>
            </a:br>
            <a:r>
              <a:rPr lang="en-US" sz="4500" dirty="0"/>
              <a:t>11:00am-12:00pm Class</a:t>
            </a:r>
            <a:br>
              <a:rPr lang="en-US" sz="4500" dirty="0"/>
            </a:br>
            <a:r>
              <a:rPr lang="en-US" sz="4500" dirty="0">
                <a:solidFill>
                  <a:schemeClr val="bg2">
                    <a:lumMod val="50000"/>
                  </a:schemeClr>
                </a:solidFill>
              </a:rPr>
              <a:t>12:00pm-1:00pm Lunch and studying</a:t>
            </a:r>
            <a:br>
              <a:rPr lang="en-US" sz="4500" dirty="0">
                <a:solidFill>
                  <a:schemeClr val="bg2">
                    <a:lumMod val="50000"/>
                  </a:schemeClr>
                </a:solidFill>
              </a:rPr>
            </a:br>
            <a:r>
              <a:rPr lang="en-US" sz="4500" dirty="0">
                <a:solidFill>
                  <a:schemeClr val="bg2">
                    <a:lumMod val="50000"/>
                  </a:schemeClr>
                </a:solidFill>
              </a:rPr>
              <a:t>1:00pm-3:00pm Studying/Homework</a:t>
            </a:r>
            <a:r>
              <a:rPr lang="en-US" sz="4500" dirty="0"/>
              <a:t/>
            </a:r>
            <a:br>
              <a:rPr lang="en-US" sz="4500" dirty="0"/>
            </a:br>
            <a:r>
              <a:rPr lang="en-US" sz="4500" dirty="0"/>
              <a:t>3:00pm-4:00pm Watch TV</a:t>
            </a:r>
            <a:br>
              <a:rPr lang="en-US" sz="4500" dirty="0"/>
            </a:br>
            <a:r>
              <a:rPr lang="en-US" sz="4500" dirty="0">
                <a:solidFill>
                  <a:schemeClr val="bg2">
                    <a:lumMod val="50000"/>
                  </a:schemeClr>
                </a:solidFill>
              </a:rPr>
              <a:t>4:00pm-5:00pm Talk/hang out with friends</a:t>
            </a:r>
            <a:r>
              <a:rPr lang="en-US" sz="4500" dirty="0"/>
              <a:t/>
            </a:r>
            <a:br>
              <a:rPr lang="en-US" sz="4500" dirty="0"/>
            </a:br>
            <a:r>
              <a:rPr lang="en-US" sz="4500" dirty="0"/>
              <a:t>5:00pm-6:00pm Research for class</a:t>
            </a:r>
            <a:br>
              <a:rPr lang="en-US" sz="4500" dirty="0"/>
            </a:br>
            <a:r>
              <a:rPr lang="en-US" sz="4500" dirty="0"/>
              <a:t>6:00pm-7:00pm Watch </a:t>
            </a:r>
            <a:r>
              <a:rPr lang="en-US" sz="4500" dirty="0" err="1"/>
              <a:t>Tv</a:t>
            </a:r>
            <a:r>
              <a:rPr lang="en-US" sz="4500" dirty="0"/>
              <a:t>/go to the Rec Center</a:t>
            </a:r>
            <a:br>
              <a:rPr lang="en-US" sz="4500" dirty="0"/>
            </a:br>
            <a:r>
              <a:rPr lang="en-US" sz="4500" dirty="0">
                <a:solidFill>
                  <a:schemeClr val="bg2">
                    <a:lumMod val="50000"/>
                  </a:schemeClr>
                </a:solidFill>
              </a:rPr>
              <a:t>7:00pm-8:00pm Play soccer at the Rec </a:t>
            </a:r>
            <a:r>
              <a:rPr lang="en-US" sz="4500" dirty="0" smtClean="0">
                <a:solidFill>
                  <a:schemeClr val="bg2">
                    <a:lumMod val="50000"/>
                  </a:schemeClr>
                </a:solidFill>
              </a:rPr>
              <a:t>Center with friends</a:t>
            </a:r>
            <a:r>
              <a:rPr lang="en-US" sz="4500" dirty="0"/>
              <a:t/>
            </a:r>
            <a:br>
              <a:rPr lang="en-US" sz="4500" dirty="0"/>
            </a:br>
            <a:r>
              <a:rPr lang="en-US" sz="4500" dirty="0"/>
              <a:t>8:00pm-9:00pm Quick snack/Shower</a:t>
            </a:r>
            <a:br>
              <a:rPr lang="en-US" sz="4500" dirty="0"/>
            </a:br>
            <a:r>
              <a:rPr lang="en-US" sz="4500" dirty="0"/>
              <a:t>9:00pm-10:00pm Watch a movie and the Phillies game</a:t>
            </a:r>
            <a:br>
              <a:rPr lang="en-US" sz="4500" dirty="0"/>
            </a:br>
            <a:r>
              <a:rPr lang="en-US" sz="4500" dirty="0"/>
              <a:t>10:00pm-11:00pm Watch TV</a:t>
            </a:r>
            <a:br>
              <a:rPr lang="en-US" sz="4500" dirty="0"/>
            </a:br>
            <a:r>
              <a:rPr lang="en-US" sz="4500" dirty="0"/>
              <a:t>11:00pm-12:00am Homework and sleep﻿</a:t>
            </a:r>
          </a:p>
          <a:p>
            <a:endParaRPr lang="en-US" dirty="0"/>
          </a:p>
        </p:txBody>
      </p:sp>
      <p:sp>
        <p:nvSpPr>
          <p:cNvPr id="4" name="Content Placeholder 3"/>
          <p:cNvSpPr>
            <a:spLocks noGrp="1"/>
          </p:cNvSpPr>
          <p:nvPr>
            <p:ph sz="half" idx="2"/>
          </p:nvPr>
        </p:nvSpPr>
        <p:spPr/>
        <p:txBody>
          <a:bodyPr>
            <a:normAutofit fontScale="40000" lnSpcReduction="20000"/>
          </a:bodyPr>
          <a:lstStyle/>
          <a:p>
            <a:pPr marL="64008" indent="0">
              <a:buNone/>
            </a:pPr>
            <a:r>
              <a:rPr lang="en-US" sz="4500" b="1" dirty="0"/>
              <a:t>Time Dairy #2 </a:t>
            </a:r>
            <a:r>
              <a:rPr lang="en-US" sz="4500" dirty="0"/>
              <a:t>is a 12 hour report of a student who resides on campus. The student spends a lot of time in class and hanging out with friends. We can see that this student does homework and studies in their room. They seem to get this work done between classes. The end of the day consists of relaxing and hanging out with friends. This student talks about watching TV and going to the Rec Center. We can conclude that the student like to relax at times but also likes being active. The student seems to enjoy hanging out with friends who are most likely fellow residential students. </a:t>
            </a:r>
          </a:p>
          <a:p>
            <a:endParaRPr lang="en-US" dirty="0"/>
          </a:p>
        </p:txBody>
      </p:sp>
    </p:spTree>
    <p:extLst>
      <p:ext uri="{BB962C8B-B14F-4D97-AF65-F5344CB8AC3E}">
        <p14:creationId xmlns:p14="http://schemas.microsoft.com/office/powerpoint/2010/main" val="3566374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Findings cont.</a:t>
            </a:r>
            <a:endParaRPr lang="en-US" dirty="0"/>
          </a:p>
        </p:txBody>
      </p:sp>
      <p:sp>
        <p:nvSpPr>
          <p:cNvPr id="3" name="Content Placeholder 2"/>
          <p:cNvSpPr>
            <a:spLocks noGrp="1"/>
          </p:cNvSpPr>
          <p:nvPr>
            <p:ph sz="half" idx="1"/>
          </p:nvPr>
        </p:nvSpPr>
        <p:spPr/>
        <p:txBody>
          <a:bodyPr>
            <a:normAutofit fontScale="62500" lnSpcReduction="20000"/>
          </a:bodyPr>
          <a:lstStyle/>
          <a:p>
            <a:pPr marL="64008" indent="0">
              <a:buNone/>
            </a:pPr>
            <a:r>
              <a:rPr lang="en-US" b="1" u="sng" dirty="0"/>
              <a:t>Time Diary #3</a:t>
            </a:r>
            <a:r>
              <a:rPr lang="en-US" dirty="0"/>
              <a:t/>
            </a:r>
            <a:br>
              <a:rPr lang="en-US" dirty="0"/>
            </a:br>
            <a:r>
              <a:rPr lang="en-US" dirty="0"/>
              <a:t>9:00am Woke up</a:t>
            </a:r>
            <a:br>
              <a:rPr lang="en-US" dirty="0"/>
            </a:br>
            <a:r>
              <a:rPr lang="en-US" dirty="0"/>
              <a:t>9:30am-10:00am Got a shower</a:t>
            </a:r>
            <a:br>
              <a:rPr lang="en-US" dirty="0"/>
            </a:br>
            <a:r>
              <a:rPr lang="en-US" dirty="0"/>
              <a:t>10:00am-10:45am Put make up on/ got dresses/ did hair</a:t>
            </a:r>
            <a:br>
              <a:rPr lang="en-US" dirty="0"/>
            </a:br>
            <a:r>
              <a:rPr lang="en-US" dirty="0"/>
              <a:t>10:45am-11:00am Walked to class</a:t>
            </a:r>
            <a:br>
              <a:rPr lang="en-US" dirty="0"/>
            </a:br>
            <a:r>
              <a:rPr lang="en-US" dirty="0"/>
              <a:t>11:00am-11:50am Class</a:t>
            </a:r>
            <a:br>
              <a:rPr lang="en-US" dirty="0"/>
            </a:br>
            <a:r>
              <a:rPr lang="en-US" dirty="0">
                <a:solidFill>
                  <a:schemeClr val="bg2">
                    <a:lumMod val="50000"/>
                  </a:schemeClr>
                </a:solidFill>
              </a:rPr>
              <a:t>11:50am-12:30pm Cleaned my room </a:t>
            </a:r>
            <a:r>
              <a:rPr lang="en-US" dirty="0"/>
              <a:t/>
            </a:r>
            <a:br>
              <a:rPr lang="en-US" dirty="0"/>
            </a:br>
            <a:r>
              <a:rPr lang="en-US" dirty="0"/>
              <a:t>12:30pm-1:30pm Lunch</a:t>
            </a:r>
            <a:br>
              <a:rPr lang="en-US" dirty="0"/>
            </a:br>
            <a:r>
              <a:rPr lang="en-US" dirty="0"/>
              <a:t>1:30pm-2:00pm Picked up package from post office/ Library </a:t>
            </a:r>
            <a:br>
              <a:rPr lang="en-US" dirty="0"/>
            </a:br>
            <a:r>
              <a:rPr lang="en-US" dirty="0"/>
              <a:t>2:00pm-4:50pm Biology Lab</a:t>
            </a:r>
            <a:br>
              <a:rPr lang="en-US" dirty="0"/>
            </a:br>
            <a:r>
              <a:rPr lang="en-US" dirty="0"/>
              <a:t>4:50pm-6:00pm Dinner</a:t>
            </a:r>
            <a:br>
              <a:rPr lang="en-US" dirty="0"/>
            </a:br>
            <a:r>
              <a:rPr lang="en-US" dirty="0">
                <a:solidFill>
                  <a:schemeClr val="bg2">
                    <a:lumMod val="50000"/>
                  </a:schemeClr>
                </a:solidFill>
              </a:rPr>
              <a:t>6:00pm-7:00pm Hung out in friends room</a:t>
            </a:r>
            <a:br>
              <a:rPr lang="en-US" dirty="0">
                <a:solidFill>
                  <a:schemeClr val="bg2">
                    <a:lumMod val="50000"/>
                  </a:schemeClr>
                </a:solidFill>
              </a:rPr>
            </a:br>
            <a:r>
              <a:rPr lang="en-US" dirty="0">
                <a:solidFill>
                  <a:schemeClr val="bg2">
                    <a:lumMod val="50000"/>
                  </a:schemeClr>
                </a:solidFill>
              </a:rPr>
              <a:t>7:00pm-8:00pm Football game</a:t>
            </a:r>
            <a:r>
              <a:rPr lang="en-US" dirty="0"/>
              <a:t/>
            </a:r>
            <a:br>
              <a:rPr lang="en-US" dirty="0"/>
            </a:br>
            <a:r>
              <a:rPr lang="en-US" dirty="0"/>
              <a:t>8:00pm-12:00am Study/ computer/ listen to music</a:t>
            </a:r>
            <a:br>
              <a:rPr lang="en-US" dirty="0"/>
            </a:br>
            <a:r>
              <a:rPr lang="en-US" dirty="0"/>
              <a:t>12:00am-9:00am Sleep</a:t>
            </a:r>
          </a:p>
          <a:p>
            <a:pPr marL="64008" indent="0">
              <a:buNone/>
            </a:pPr>
            <a:endParaRPr lang="en-US" dirty="0"/>
          </a:p>
        </p:txBody>
      </p:sp>
      <p:sp>
        <p:nvSpPr>
          <p:cNvPr id="4" name="Content Placeholder 3"/>
          <p:cNvSpPr>
            <a:spLocks noGrp="1"/>
          </p:cNvSpPr>
          <p:nvPr>
            <p:ph sz="half" idx="2"/>
          </p:nvPr>
        </p:nvSpPr>
        <p:spPr/>
        <p:txBody>
          <a:bodyPr>
            <a:normAutofit fontScale="62500" lnSpcReduction="20000"/>
          </a:bodyPr>
          <a:lstStyle/>
          <a:p>
            <a:pPr marL="64008" indent="0">
              <a:buNone/>
            </a:pPr>
            <a:r>
              <a:rPr lang="en-US" b="1" dirty="0"/>
              <a:t>Time Diary #3 </a:t>
            </a:r>
            <a:r>
              <a:rPr lang="en-US" dirty="0"/>
              <a:t>is the daily schedule of a student who resides on campus at Bloomsburg University. The student spends a lot of time walking to and being in class. This student also seems to spend a lot of time in their room. It is a place for them to go between their classes. They mention cleaning their room between their classes. The student likes hanging out in their friend’s room. This shows that they have friends who live on campus like them. This student also talks about going to a university football game. They seem to be an active part of college life on campus.</a:t>
            </a:r>
          </a:p>
          <a:p>
            <a:endParaRPr lang="en-US" dirty="0"/>
          </a:p>
        </p:txBody>
      </p:sp>
    </p:spTree>
    <p:extLst>
      <p:ext uri="{BB962C8B-B14F-4D97-AF65-F5344CB8AC3E}">
        <p14:creationId xmlns:p14="http://schemas.microsoft.com/office/powerpoint/2010/main" val="1170392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524000"/>
            <a:ext cx="4038600" cy="4906963"/>
          </a:xfrm>
        </p:spPr>
        <p:txBody>
          <a:bodyPr>
            <a:normAutofit fontScale="62500" lnSpcReduction="20000"/>
          </a:bodyPr>
          <a:lstStyle/>
          <a:p>
            <a:pPr marL="64008" indent="0">
              <a:buNone/>
            </a:pPr>
            <a:r>
              <a:rPr lang="en-US" sz="2900" b="1" u="sng" dirty="0"/>
              <a:t>Time Diary #4</a:t>
            </a:r>
            <a:r>
              <a:rPr lang="en-US" sz="1800" dirty="0"/>
              <a:t/>
            </a:r>
            <a:br>
              <a:rPr lang="en-US" sz="1800" dirty="0"/>
            </a:br>
            <a:r>
              <a:rPr lang="en-US" sz="2900" dirty="0"/>
              <a:t>8:15am-9:30am Wake up, shower, get ready</a:t>
            </a:r>
            <a:br>
              <a:rPr lang="en-US" sz="2900" dirty="0"/>
            </a:br>
            <a:r>
              <a:rPr lang="en-US" sz="2900" dirty="0">
                <a:solidFill>
                  <a:schemeClr val="bg2">
                    <a:lumMod val="50000"/>
                  </a:schemeClr>
                </a:solidFill>
              </a:rPr>
              <a:t>9:30am-10:00am Drive to school</a:t>
            </a:r>
            <a:r>
              <a:rPr lang="en-US" sz="2900" dirty="0"/>
              <a:t/>
            </a:r>
            <a:br>
              <a:rPr lang="en-US" sz="2900" dirty="0"/>
            </a:br>
            <a:r>
              <a:rPr lang="en-US" sz="2900" dirty="0"/>
              <a:t>10:00am-11:00am Abnormal Psychology</a:t>
            </a:r>
            <a:br>
              <a:rPr lang="en-US" sz="2900" dirty="0"/>
            </a:br>
            <a:r>
              <a:rPr lang="en-US" sz="2900" dirty="0"/>
              <a:t>11:00am-12:00pm Childhood Development</a:t>
            </a:r>
            <a:br>
              <a:rPr lang="en-US" sz="2900" dirty="0"/>
            </a:br>
            <a:r>
              <a:rPr lang="en-US" sz="2900" dirty="0"/>
              <a:t>12:00pm-1:00pm Eat lunch</a:t>
            </a:r>
            <a:br>
              <a:rPr lang="en-US" sz="2900" dirty="0"/>
            </a:br>
            <a:r>
              <a:rPr lang="en-US" sz="2900" dirty="0"/>
              <a:t>1:00pm-2:00pm Statistics</a:t>
            </a:r>
            <a:br>
              <a:rPr lang="en-US" sz="2900" dirty="0"/>
            </a:br>
            <a:r>
              <a:rPr lang="en-US" sz="2900" dirty="0">
                <a:solidFill>
                  <a:schemeClr val="bg2">
                    <a:lumMod val="50000"/>
                  </a:schemeClr>
                </a:solidFill>
              </a:rPr>
              <a:t>2:00pm-4:00pm Drive home, homework</a:t>
            </a:r>
            <a:r>
              <a:rPr lang="en-US" sz="2900" dirty="0"/>
              <a:t/>
            </a:r>
            <a:br>
              <a:rPr lang="en-US" sz="2900" dirty="0"/>
            </a:br>
            <a:r>
              <a:rPr lang="en-US" sz="2900" dirty="0"/>
              <a:t>4:00pm-5:00pm Eat dinner</a:t>
            </a:r>
            <a:br>
              <a:rPr lang="en-US" sz="2900" dirty="0"/>
            </a:br>
            <a:r>
              <a:rPr lang="en-US" sz="2900" dirty="0">
                <a:solidFill>
                  <a:schemeClr val="bg2">
                    <a:lumMod val="50000"/>
                  </a:schemeClr>
                </a:solidFill>
              </a:rPr>
              <a:t>5:00pm-10:00pm Go to work</a:t>
            </a:r>
            <a:r>
              <a:rPr lang="en-US" sz="2900" dirty="0"/>
              <a:t/>
            </a:r>
            <a:br>
              <a:rPr lang="en-US" sz="2900" dirty="0"/>
            </a:br>
            <a:r>
              <a:rPr lang="en-US" sz="2900" dirty="0"/>
              <a:t>10:00pm-11:00pm Watch TV</a:t>
            </a:r>
            <a:br>
              <a:rPr lang="en-US" sz="2900" dirty="0"/>
            </a:br>
            <a:r>
              <a:rPr lang="en-US" sz="2900" dirty="0"/>
              <a:t>11:00pm-8:00am Go to sleep</a:t>
            </a:r>
          </a:p>
        </p:txBody>
      </p:sp>
      <p:sp>
        <p:nvSpPr>
          <p:cNvPr id="4" name="Content Placeholder 3"/>
          <p:cNvSpPr>
            <a:spLocks noGrp="1"/>
          </p:cNvSpPr>
          <p:nvPr>
            <p:ph sz="half" idx="2"/>
          </p:nvPr>
        </p:nvSpPr>
        <p:spPr>
          <a:xfrm>
            <a:off x="4648200" y="1524001"/>
            <a:ext cx="4038600" cy="5333999"/>
          </a:xfrm>
        </p:spPr>
        <p:txBody>
          <a:bodyPr>
            <a:normAutofit fontScale="62500" lnSpcReduction="20000"/>
          </a:bodyPr>
          <a:lstStyle/>
          <a:p>
            <a:pPr marL="64008" indent="0">
              <a:buNone/>
            </a:pPr>
            <a:r>
              <a:rPr lang="en-US" sz="2900" b="1" dirty="0"/>
              <a:t>Time Diary #4 </a:t>
            </a:r>
            <a:r>
              <a:rPr lang="en-US" sz="2900" dirty="0"/>
              <a:t>is the daily schedule of a student who commutes to college. This student talks about driving to school and must find the time that they must leave their house in order to get to class on time. Commuters are not right on campus and it takes them longer to get to school. They must drive to the campus, park their car, and walk to class. This forces the student to fit this time into their daily routine. The commuter student also mentions having a job. They get out of class, eat dinner, and go to work. This shows that the student probably has a very busy schedule and not much free time. Many student who commute have job which the must balance with their school work.</a:t>
            </a:r>
          </a:p>
          <a:p>
            <a:pPr marL="64008" indent="0">
              <a:buNone/>
            </a:pPr>
            <a:endParaRPr lang="en-US" dirty="0"/>
          </a:p>
        </p:txBody>
      </p:sp>
    </p:spTree>
    <p:extLst>
      <p:ext uri="{BB962C8B-B14F-4D97-AF65-F5344CB8AC3E}">
        <p14:creationId xmlns:p14="http://schemas.microsoft.com/office/powerpoint/2010/main" val="20729815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600200"/>
            <a:ext cx="4038600" cy="5410200"/>
          </a:xfrm>
        </p:spPr>
        <p:txBody>
          <a:bodyPr>
            <a:normAutofit fontScale="55000" lnSpcReduction="20000"/>
          </a:bodyPr>
          <a:lstStyle/>
          <a:p>
            <a:pPr marL="64008" indent="0">
              <a:buNone/>
            </a:pPr>
            <a:r>
              <a:rPr lang="en-US" sz="3300" b="1" u="sng" dirty="0"/>
              <a:t>Time Diary #5</a:t>
            </a:r>
            <a:r>
              <a:rPr lang="en-US" sz="3300" dirty="0"/>
              <a:t/>
            </a:r>
            <a:br>
              <a:rPr lang="en-US" sz="3300" dirty="0"/>
            </a:br>
            <a:r>
              <a:rPr lang="en-US" sz="3300" dirty="0"/>
              <a:t>7:50am-8:30am Wake up/ get ready for class</a:t>
            </a:r>
            <a:r>
              <a:rPr lang="en-US" sz="1800" dirty="0"/>
              <a:t/>
            </a:r>
            <a:br>
              <a:rPr lang="en-US" sz="1800" dirty="0"/>
            </a:br>
            <a:r>
              <a:rPr lang="en-US" sz="3300" dirty="0">
                <a:solidFill>
                  <a:schemeClr val="bg2">
                    <a:lumMod val="50000"/>
                  </a:schemeClr>
                </a:solidFill>
              </a:rPr>
              <a:t>8:30am-9:00am Drive to class</a:t>
            </a:r>
            <a:r>
              <a:rPr lang="en-US" sz="3300" dirty="0"/>
              <a:t/>
            </a:r>
            <a:br>
              <a:rPr lang="en-US" sz="3300" dirty="0"/>
            </a:br>
            <a:r>
              <a:rPr lang="en-US" sz="3300" dirty="0"/>
              <a:t>9:00am-10:00am Class</a:t>
            </a:r>
            <a:br>
              <a:rPr lang="en-US" sz="3300" dirty="0"/>
            </a:br>
            <a:r>
              <a:rPr lang="en-US" sz="3300" dirty="0"/>
              <a:t>10:00am-11:00am Class</a:t>
            </a:r>
            <a:br>
              <a:rPr lang="en-US" sz="3300" dirty="0"/>
            </a:br>
            <a:r>
              <a:rPr lang="en-US" sz="3300" dirty="0"/>
              <a:t>11:00am-12:00pm Class</a:t>
            </a:r>
            <a:br>
              <a:rPr lang="en-US" sz="3300" dirty="0"/>
            </a:br>
            <a:r>
              <a:rPr lang="en-US" sz="3300" dirty="0"/>
              <a:t>12:00pm-1:00pm Class</a:t>
            </a:r>
            <a:br>
              <a:rPr lang="en-US" sz="3300" dirty="0"/>
            </a:br>
            <a:r>
              <a:rPr lang="en-US" sz="3300" dirty="0">
                <a:solidFill>
                  <a:schemeClr val="bg2">
                    <a:lumMod val="50000"/>
                  </a:schemeClr>
                </a:solidFill>
              </a:rPr>
              <a:t>1:00pm-1:30pm Drive home</a:t>
            </a:r>
            <a:r>
              <a:rPr lang="en-US" sz="3300" dirty="0"/>
              <a:t/>
            </a:r>
            <a:br>
              <a:rPr lang="en-US" sz="3300" dirty="0"/>
            </a:br>
            <a:r>
              <a:rPr lang="en-US" sz="3300" dirty="0"/>
              <a:t>1:30pm-2:00pm Eat lunch</a:t>
            </a:r>
            <a:br>
              <a:rPr lang="en-US" sz="3300" dirty="0"/>
            </a:br>
            <a:r>
              <a:rPr lang="en-US" sz="3300" dirty="0">
                <a:solidFill>
                  <a:schemeClr val="bg2">
                    <a:lumMod val="50000"/>
                  </a:schemeClr>
                </a:solidFill>
              </a:rPr>
              <a:t>2:00pm-5:00pm Work</a:t>
            </a:r>
            <a:r>
              <a:rPr lang="en-US" sz="3300" dirty="0"/>
              <a:t/>
            </a:r>
            <a:br>
              <a:rPr lang="en-US" sz="3300" dirty="0"/>
            </a:br>
            <a:r>
              <a:rPr lang="en-US" sz="3300" dirty="0"/>
              <a:t>5:00pm-6:00pm School Work</a:t>
            </a:r>
            <a:br>
              <a:rPr lang="en-US" sz="3300" dirty="0"/>
            </a:br>
            <a:r>
              <a:rPr lang="en-US" sz="3300" dirty="0"/>
              <a:t>6:00pm-9:00pm Watch TV</a:t>
            </a:r>
            <a:br>
              <a:rPr lang="en-US" sz="3300" dirty="0"/>
            </a:br>
            <a:r>
              <a:rPr lang="en-US" sz="3300" dirty="0"/>
              <a:t>9:00pm-7:50am Sleep</a:t>
            </a:r>
          </a:p>
        </p:txBody>
      </p:sp>
      <p:sp>
        <p:nvSpPr>
          <p:cNvPr id="4" name="Content Placeholder 3"/>
          <p:cNvSpPr>
            <a:spLocks noGrp="1"/>
          </p:cNvSpPr>
          <p:nvPr>
            <p:ph sz="half" idx="2"/>
          </p:nvPr>
        </p:nvSpPr>
        <p:spPr>
          <a:xfrm>
            <a:off x="4648200" y="1600200"/>
            <a:ext cx="4038600" cy="5562600"/>
          </a:xfrm>
        </p:spPr>
        <p:txBody>
          <a:bodyPr>
            <a:normAutofit fontScale="55000" lnSpcReduction="20000"/>
          </a:bodyPr>
          <a:lstStyle/>
          <a:p>
            <a:pPr marL="64008" indent="0">
              <a:buNone/>
            </a:pPr>
            <a:r>
              <a:rPr lang="en-US" sz="2900" b="1" dirty="0"/>
              <a:t>Time Diary #5 </a:t>
            </a:r>
            <a:r>
              <a:rPr lang="en-US" sz="2900" dirty="0"/>
              <a:t>is the time diary of a commuter. This student also shows the time it takes them to get to school. They must factor in traffic and weather conditions. The drive to school forces them to get up at an earlier time than students who reside on campus. The classes of this student are back to back. This may be so there is no time in between where they must sit around. Students who commute do not have a room to go back to and must find somewhere to go if they have a break between classes. One place students who have breaks might go at Bloomsburg University is the commuter lounge. This is a small room that is there for student who do not want to drive home between their classes. This student who commutes mentions having a job. This seems to be a trend in students who commute to school. We also do not see any time spent with friends in the time diary of this student.</a:t>
            </a:r>
          </a:p>
          <a:p>
            <a:pPr marL="64008" indent="0">
              <a:buNone/>
            </a:pPr>
            <a:endParaRPr lang="en-US" dirty="0"/>
          </a:p>
        </p:txBody>
      </p:sp>
    </p:spTree>
    <p:extLst>
      <p:ext uri="{BB962C8B-B14F-4D97-AF65-F5344CB8AC3E}">
        <p14:creationId xmlns:p14="http://schemas.microsoft.com/office/powerpoint/2010/main" val="12273276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Findings cont</a:t>
            </a:r>
            <a:r>
              <a:rPr lang="en-US" dirty="0"/>
              <a:t>.</a:t>
            </a:r>
          </a:p>
        </p:txBody>
      </p:sp>
      <p:sp>
        <p:nvSpPr>
          <p:cNvPr id="3" name="Content Placeholder 2"/>
          <p:cNvSpPr>
            <a:spLocks noGrp="1"/>
          </p:cNvSpPr>
          <p:nvPr>
            <p:ph sz="half" idx="1"/>
          </p:nvPr>
        </p:nvSpPr>
        <p:spPr>
          <a:xfrm>
            <a:off x="457200" y="1722437"/>
            <a:ext cx="4038600" cy="4983163"/>
          </a:xfrm>
        </p:spPr>
        <p:txBody>
          <a:bodyPr>
            <a:normAutofit fontScale="62500" lnSpcReduction="20000"/>
          </a:bodyPr>
          <a:lstStyle/>
          <a:p>
            <a:pPr marL="64008" indent="0">
              <a:buNone/>
            </a:pPr>
            <a:r>
              <a:rPr lang="en-US" b="1" u="sng" dirty="0"/>
              <a:t>Time Diary #6</a:t>
            </a:r>
            <a:endParaRPr lang="en-US" dirty="0"/>
          </a:p>
          <a:p>
            <a:pPr marL="64008" indent="0">
              <a:buNone/>
            </a:pPr>
            <a:r>
              <a:rPr lang="en-US" dirty="0"/>
              <a:t>6:20am-7:15am Wake up, shower, eat breakfast (cereal)</a:t>
            </a:r>
            <a:br>
              <a:rPr lang="en-US" dirty="0"/>
            </a:br>
            <a:r>
              <a:rPr lang="en-US" dirty="0">
                <a:solidFill>
                  <a:schemeClr val="bg2">
                    <a:lumMod val="50000"/>
                  </a:schemeClr>
                </a:solidFill>
              </a:rPr>
              <a:t>7:15am-7:45am Drive to Bloomsburg</a:t>
            </a:r>
            <a:r>
              <a:rPr lang="en-US" dirty="0"/>
              <a:t/>
            </a:r>
            <a:br>
              <a:rPr lang="en-US" dirty="0"/>
            </a:br>
            <a:r>
              <a:rPr lang="en-US" dirty="0"/>
              <a:t>7:45am-7:50am Get to Bloomsburg and walk to class </a:t>
            </a:r>
            <a:br>
              <a:rPr lang="en-US" dirty="0"/>
            </a:br>
            <a:r>
              <a:rPr lang="en-US" dirty="0"/>
              <a:t>8:00am-8:50am Class</a:t>
            </a:r>
            <a:br>
              <a:rPr lang="en-US" dirty="0"/>
            </a:br>
            <a:r>
              <a:rPr lang="en-US" dirty="0"/>
              <a:t>8:50am-10:50am Break/go for coffee</a:t>
            </a:r>
            <a:br>
              <a:rPr lang="en-US" dirty="0"/>
            </a:br>
            <a:r>
              <a:rPr lang="en-US" dirty="0"/>
              <a:t>10:50am-11:00am Walk to class</a:t>
            </a:r>
            <a:br>
              <a:rPr lang="en-US" dirty="0"/>
            </a:br>
            <a:r>
              <a:rPr lang="en-US" dirty="0"/>
              <a:t>11:00am-12:00pm Class</a:t>
            </a:r>
            <a:br>
              <a:rPr lang="en-US" dirty="0"/>
            </a:br>
            <a:r>
              <a:rPr lang="en-US" dirty="0">
                <a:solidFill>
                  <a:schemeClr val="bg2">
                    <a:lumMod val="50000"/>
                  </a:schemeClr>
                </a:solidFill>
              </a:rPr>
              <a:t>12:00pm-3:00pm Work at Anthropology Office</a:t>
            </a:r>
            <a:r>
              <a:rPr lang="en-US" dirty="0"/>
              <a:t/>
            </a:r>
            <a:br>
              <a:rPr lang="en-US" dirty="0"/>
            </a:br>
            <a:r>
              <a:rPr lang="en-US" dirty="0"/>
              <a:t>3:00pm-3:50pm Class</a:t>
            </a:r>
            <a:br>
              <a:rPr lang="en-US" dirty="0"/>
            </a:br>
            <a:r>
              <a:rPr lang="en-US" dirty="0">
                <a:solidFill>
                  <a:schemeClr val="bg2">
                    <a:lumMod val="50000"/>
                  </a:schemeClr>
                </a:solidFill>
              </a:rPr>
              <a:t>3:50pm-4:20pm Drive home</a:t>
            </a:r>
            <a:r>
              <a:rPr lang="en-US" dirty="0"/>
              <a:t/>
            </a:r>
            <a:br>
              <a:rPr lang="en-US" dirty="0"/>
            </a:br>
            <a:r>
              <a:rPr lang="en-US" dirty="0"/>
              <a:t>4:20pm-5:30pm Gym/Class Work</a:t>
            </a:r>
            <a:br>
              <a:rPr lang="en-US" dirty="0"/>
            </a:br>
            <a:r>
              <a:rPr lang="en-US" dirty="0"/>
              <a:t>5:30pm-6:30pm Dinner</a:t>
            </a:r>
            <a:br>
              <a:rPr lang="en-US" dirty="0"/>
            </a:br>
            <a:r>
              <a:rPr lang="en-US" dirty="0">
                <a:solidFill>
                  <a:schemeClr val="bg2">
                    <a:lumMod val="50000"/>
                  </a:schemeClr>
                </a:solidFill>
              </a:rPr>
              <a:t>6:30pm-9:00pm Work</a:t>
            </a:r>
            <a:r>
              <a:rPr lang="en-US" dirty="0"/>
              <a:t/>
            </a:r>
            <a:br>
              <a:rPr lang="en-US" dirty="0"/>
            </a:br>
            <a:r>
              <a:rPr lang="en-US" dirty="0"/>
              <a:t>9:00pm-10:00pm School Work</a:t>
            </a:r>
            <a:br>
              <a:rPr lang="en-US" dirty="0"/>
            </a:br>
            <a:r>
              <a:rPr lang="en-US" dirty="0"/>
              <a:t>10:00pm-11:00pm TV</a:t>
            </a:r>
            <a:br>
              <a:rPr lang="en-US" dirty="0"/>
            </a:br>
            <a:r>
              <a:rPr lang="en-US" dirty="0"/>
              <a:t>11:00pm-6:20am Sleep</a:t>
            </a:r>
          </a:p>
          <a:p>
            <a:pPr marL="64008" indent="0">
              <a:buNone/>
            </a:pPr>
            <a:endParaRPr lang="en-US" dirty="0"/>
          </a:p>
        </p:txBody>
      </p:sp>
      <p:sp>
        <p:nvSpPr>
          <p:cNvPr id="4" name="Content Placeholder 3"/>
          <p:cNvSpPr>
            <a:spLocks noGrp="1"/>
          </p:cNvSpPr>
          <p:nvPr>
            <p:ph sz="half" idx="2"/>
          </p:nvPr>
        </p:nvSpPr>
        <p:spPr/>
        <p:txBody>
          <a:bodyPr>
            <a:normAutofit fontScale="62500" lnSpcReduction="20000"/>
          </a:bodyPr>
          <a:lstStyle/>
          <a:p>
            <a:pPr marL="64008" indent="0">
              <a:buNone/>
            </a:pPr>
            <a:r>
              <a:rPr lang="en-US" b="1" dirty="0"/>
              <a:t>Time Diary #6 </a:t>
            </a:r>
            <a:r>
              <a:rPr lang="en-US" dirty="0"/>
              <a:t>is of a student who does not reside on campus. The student mentions the time it takes to drive to school. They also mention going to get coffee during their break. Not many of the students who commute talked about going to the commuter lounge. This student also talks about working on campus along with working off campus. The student seems to have a very busy schedule that does not leave much time for friends. We do not see any time taken out of this student’s day to socialize with fellow students. This is a big difference when comparing it to the students who reside on campus.</a:t>
            </a:r>
          </a:p>
          <a:p>
            <a:endParaRPr lang="en-US" dirty="0"/>
          </a:p>
        </p:txBody>
      </p:sp>
    </p:spTree>
    <p:extLst>
      <p:ext uri="{BB962C8B-B14F-4D97-AF65-F5344CB8AC3E}">
        <p14:creationId xmlns:p14="http://schemas.microsoft.com/office/powerpoint/2010/main" val="258456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636"/>
            <a:ext cx="8229600" cy="1399032"/>
          </a:xfrm>
        </p:spPr>
        <p:txBody>
          <a:bodyPr/>
          <a:lstStyle/>
          <a:p>
            <a:pPr algn="ctr"/>
            <a:r>
              <a:rPr lang="en-US" dirty="0" smtClean="0"/>
              <a:t>Interpretation</a:t>
            </a:r>
            <a:endParaRPr lang="en-US" dirty="0"/>
          </a:p>
        </p:txBody>
      </p:sp>
      <p:sp>
        <p:nvSpPr>
          <p:cNvPr id="3" name="Content Placeholder 2"/>
          <p:cNvSpPr>
            <a:spLocks noGrp="1"/>
          </p:cNvSpPr>
          <p:nvPr>
            <p:ph idx="1"/>
          </p:nvPr>
        </p:nvSpPr>
        <p:spPr>
          <a:xfrm>
            <a:off x="228600" y="1560047"/>
            <a:ext cx="8686800" cy="5311808"/>
          </a:xfrm>
        </p:spPr>
        <p:txBody>
          <a:bodyPr/>
          <a:lstStyle/>
          <a:p>
            <a:pPr marL="406908"/>
            <a:r>
              <a:rPr lang="en-US" dirty="0" smtClean="0"/>
              <a:t>After looking at the data that I collected, I found that the experiences for commuters are very different than the experiences for </a:t>
            </a:r>
            <a:r>
              <a:rPr lang="en-US" dirty="0" smtClean="0"/>
              <a:t>students </a:t>
            </a:r>
            <a:r>
              <a:rPr lang="en-US" dirty="0" smtClean="0"/>
              <a:t>who live on campus.</a:t>
            </a:r>
          </a:p>
          <a:p>
            <a:pPr marL="406908"/>
            <a:r>
              <a:rPr lang="en-US" dirty="0" smtClean="0"/>
              <a:t>It seems like there are two distinct cultural groups that are present on campus. Students who commute have their own college culture that is different than the college culture for students who reside on campus.</a:t>
            </a:r>
            <a:endParaRPr lang="en-US" dirty="0"/>
          </a:p>
        </p:txBody>
      </p:sp>
    </p:spTree>
    <p:extLst>
      <p:ext uri="{BB962C8B-B14F-4D97-AF65-F5344CB8AC3E}">
        <p14:creationId xmlns:p14="http://schemas.microsoft.com/office/powerpoint/2010/main" val="6996879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Interpretation cont.</a:t>
            </a:r>
            <a:endParaRPr lang="en-US" dirty="0"/>
          </a:p>
        </p:txBody>
      </p:sp>
      <p:sp>
        <p:nvSpPr>
          <p:cNvPr id="3" name="Content Placeholder 2"/>
          <p:cNvSpPr>
            <a:spLocks noGrp="1"/>
          </p:cNvSpPr>
          <p:nvPr>
            <p:ph idx="1"/>
          </p:nvPr>
        </p:nvSpPr>
        <p:spPr/>
        <p:txBody>
          <a:bodyPr/>
          <a:lstStyle/>
          <a:p>
            <a:r>
              <a:rPr lang="en-US" dirty="0" smtClean="0"/>
              <a:t>Students who live on campus…</a:t>
            </a:r>
          </a:p>
          <a:p>
            <a:pPr lvl="1"/>
            <a:r>
              <a:rPr lang="en-US" dirty="0" smtClean="0"/>
              <a:t>Reported hanging out with friends in their time diaries</a:t>
            </a:r>
          </a:p>
          <a:p>
            <a:pPr lvl="1"/>
            <a:r>
              <a:rPr lang="en-US" dirty="0" smtClean="0"/>
              <a:t>Reported that they tend to study and do homework in their dorm room</a:t>
            </a:r>
          </a:p>
          <a:p>
            <a:pPr lvl="1"/>
            <a:r>
              <a:rPr lang="en-US" dirty="0" smtClean="0"/>
              <a:t>Spent the time between classes cleaning or relaxing in their room</a:t>
            </a:r>
          </a:p>
          <a:p>
            <a:pPr lvl="1"/>
            <a:r>
              <a:rPr lang="en-US" dirty="0" smtClean="0"/>
              <a:t>Seemed to be more involved with campus activities and </a:t>
            </a:r>
            <a:r>
              <a:rPr lang="en-US" dirty="0" smtClean="0"/>
              <a:t>clubs</a:t>
            </a:r>
          </a:p>
          <a:p>
            <a:pPr lvl="1"/>
            <a:r>
              <a:rPr lang="en-US" dirty="0" smtClean="0"/>
              <a:t>Being a student who resides on campus, I can relate to many of these findings.</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23483653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Dorm Rooms</a:t>
            </a:r>
            <a:endParaRPr lang="en-US" dirty="0"/>
          </a:p>
        </p:txBody>
      </p:sp>
      <p:sp>
        <p:nvSpPr>
          <p:cNvPr id="3" name="Content Placeholder 2"/>
          <p:cNvSpPr>
            <a:spLocks noGrp="1"/>
          </p:cNvSpPr>
          <p:nvPr>
            <p:ph idx="1"/>
          </p:nvPr>
        </p:nvSpPr>
        <p:spPr>
          <a:xfrm>
            <a:off x="457200" y="1722437"/>
            <a:ext cx="8229600" cy="4525963"/>
          </a:xfrm>
        </p:spPr>
        <p:txBody>
          <a:bodyPr/>
          <a:lstStyle/>
          <a:p>
            <a:r>
              <a:rPr lang="en-US" sz="2000" dirty="0" smtClean="0"/>
              <a:t>Many student who reside on campus tend to go back to their room between their classes.</a:t>
            </a:r>
          </a:p>
          <a:p>
            <a:r>
              <a:rPr lang="en-US" sz="2000" dirty="0" smtClean="0"/>
              <a:t>They reported doing their homework and studying in their room.</a:t>
            </a:r>
          </a:p>
          <a:p>
            <a:r>
              <a:rPr lang="en-US" sz="2000" dirty="0" smtClean="0"/>
              <a:t>Below are pictures of the room’s of students who reside on campus.</a:t>
            </a:r>
          </a:p>
          <a:p>
            <a:pPr marL="0" indent="0">
              <a:buNone/>
            </a:pPr>
            <a:endParaRPr lang="en-US"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3352800"/>
            <a:ext cx="2495550" cy="3327400"/>
          </a:xfrm>
          <a:prstGeom prst="rect">
            <a:avLst/>
          </a:prstGeom>
          <a:ln w="57150">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6125" y="3352800"/>
            <a:ext cx="2571750" cy="3355109"/>
          </a:xfrm>
          <a:prstGeom prst="rect">
            <a:avLst/>
          </a:prstGeom>
          <a:ln w="57150">
            <a:solidFill>
              <a:schemeClr val="tx1"/>
            </a:solid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0" y="3352800"/>
            <a:ext cx="2516332" cy="3355109"/>
          </a:xfrm>
          <a:prstGeom prst="rect">
            <a:avLst/>
          </a:prstGeom>
          <a:ln w="57150">
            <a:solidFill>
              <a:schemeClr val="tx1"/>
            </a:solidFill>
          </a:ln>
        </p:spPr>
      </p:pic>
    </p:spTree>
    <p:extLst>
      <p:ext uri="{BB962C8B-B14F-4D97-AF65-F5344CB8AC3E}">
        <p14:creationId xmlns:p14="http://schemas.microsoft.com/office/powerpoint/2010/main" val="32729350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11664"/>
          </a:xfrm>
        </p:spPr>
        <p:txBody>
          <a:bodyPr/>
          <a:lstStyle/>
          <a:p>
            <a:pPr algn="ctr"/>
            <a:r>
              <a:rPr lang="en-US" dirty="0" smtClean="0"/>
              <a:t>Problem</a:t>
            </a:r>
            <a:endParaRPr lang="en-US" dirty="0"/>
          </a:p>
        </p:txBody>
      </p:sp>
      <p:sp>
        <p:nvSpPr>
          <p:cNvPr id="3" name="Content Placeholder 2"/>
          <p:cNvSpPr>
            <a:spLocks noGrp="1"/>
          </p:cNvSpPr>
          <p:nvPr>
            <p:ph idx="1"/>
          </p:nvPr>
        </p:nvSpPr>
        <p:spPr>
          <a:xfrm>
            <a:off x="457200" y="1524000"/>
            <a:ext cx="8534400" cy="5334000"/>
          </a:xfrm>
        </p:spPr>
        <p:txBody>
          <a:bodyPr>
            <a:normAutofit/>
          </a:bodyPr>
          <a:lstStyle/>
          <a:p>
            <a:pPr marL="64008" indent="0">
              <a:buNone/>
            </a:pPr>
            <a:r>
              <a:rPr lang="en-US" sz="2800" dirty="0" smtClean="0"/>
              <a:t>There are two different cultural groups present at college. I found in my research that the college culture for students who reside on campus was different than the college culture for </a:t>
            </a:r>
            <a:r>
              <a:rPr lang="en-US" sz="2800" dirty="0" smtClean="0"/>
              <a:t>students </a:t>
            </a:r>
            <a:r>
              <a:rPr lang="en-US" sz="2800" dirty="0" smtClean="0"/>
              <a:t>who commute.</a:t>
            </a:r>
          </a:p>
          <a:p>
            <a:pPr marL="64008" indent="0">
              <a:buNone/>
            </a:pP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4727" y="4038600"/>
            <a:ext cx="2507673" cy="2654300"/>
          </a:xfrm>
          <a:prstGeom prst="rect">
            <a:avLst/>
          </a:prstGeom>
          <a:ln w="57150">
            <a:solidFill>
              <a:schemeClr val="tx1"/>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999" y="4038600"/>
            <a:ext cx="2895601" cy="2654300"/>
          </a:xfrm>
          <a:prstGeom prst="rect">
            <a:avLst/>
          </a:prstGeom>
          <a:ln w="57150">
            <a:solidFill>
              <a:schemeClr val="tx1"/>
            </a:solidFill>
          </a:ln>
        </p:spPr>
      </p:pic>
      <p:sp>
        <p:nvSpPr>
          <p:cNvPr id="6" name="TextBox 5"/>
          <p:cNvSpPr txBox="1"/>
          <p:nvPr/>
        </p:nvSpPr>
        <p:spPr>
          <a:xfrm>
            <a:off x="7065818" y="6617985"/>
            <a:ext cx="2057400" cy="261610"/>
          </a:xfrm>
          <a:prstGeom prst="rect">
            <a:avLst/>
          </a:prstGeom>
          <a:noFill/>
        </p:spPr>
        <p:txBody>
          <a:bodyPr wrap="square" rtlCol="0">
            <a:spAutoFit/>
          </a:bodyPr>
          <a:lstStyle/>
          <a:p>
            <a:r>
              <a:rPr lang="en-US" sz="1100" dirty="0" smtClean="0"/>
              <a:t>Webuyallhomes-use.com</a:t>
            </a:r>
            <a:endParaRPr lang="en-US" sz="1100" dirty="0"/>
          </a:p>
        </p:txBody>
      </p:sp>
    </p:spTree>
    <p:extLst>
      <p:ext uri="{BB962C8B-B14F-4D97-AF65-F5344CB8AC3E}">
        <p14:creationId xmlns:p14="http://schemas.microsoft.com/office/powerpoint/2010/main" val="15808030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Interpretation cont.</a:t>
            </a:r>
            <a:endParaRPr lang="en-US" dirty="0"/>
          </a:p>
        </p:txBody>
      </p:sp>
      <p:sp>
        <p:nvSpPr>
          <p:cNvPr id="3" name="Content Placeholder 2"/>
          <p:cNvSpPr>
            <a:spLocks noGrp="1"/>
          </p:cNvSpPr>
          <p:nvPr>
            <p:ph idx="1"/>
          </p:nvPr>
        </p:nvSpPr>
        <p:spPr>
          <a:xfrm>
            <a:off x="381000" y="1524000"/>
            <a:ext cx="8229600" cy="4525963"/>
          </a:xfrm>
        </p:spPr>
        <p:txBody>
          <a:bodyPr/>
          <a:lstStyle/>
          <a:p>
            <a:r>
              <a:rPr lang="en-US" dirty="0" smtClean="0"/>
              <a:t>Student who commute to college…</a:t>
            </a:r>
          </a:p>
          <a:p>
            <a:pPr lvl="1"/>
            <a:r>
              <a:rPr lang="en-US" dirty="0" smtClean="0"/>
              <a:t>Did not mention hanging out with friends in their time diaries</a:t>
            </a:r>
          </a:p>
          <a:p>
            <a:pPr lvl="1"/>
            <a:r>
              <a:rPr lang="en-US" dirty="0" smtClean="0"/>
              <a:t>Reported extra time spent waking up for class and driving to campus</a:t>
            </a:r>
          </a:p>
          <a:p>
            <a:pPr lvl="1"/>
            <a:r>
              <a:rPr lang="en-US" dirty="0" smtClean="0"/>
              <a:t>Made their schedules so they had back to back classes</a:t>
            </a:r>
          </a:p>
          <a:p>
            <a:pPr lvl="1"/>
            <a:r>
              <a:rPr lang="en-US" dirty="0" smtClean="0"/>
              <a:t>Many reported having a job </a:t>
            </a:r>
            <a:endParaRPr lang="en-US" dirty="0" smtClean="0"/>
          </a:p>
          <a:p>
            <a:pPr lvl="1"/>
            <a:r>
              <a:rPr lang="en-US" dirty="0" smtClean="0"/>
              <a:t>Commuter lounge was an area fo</a:t>
            </a:r>
            <a:r>
              <a:rPr lang="en-US" dirty="0" smtClean="0"/>
              <a:t>r them to go to in their down time between classes.</a:t>
            </a:r>
          </a:p>
          <a:p>
            <a:pPr marL="457200" lvl="1" indent="0">
              <a:buNone/>
            </a:pPr>
            <a:endParaRPr lang="en-US" dirty="0"/>
          </a:p>
        </p:txBody>
      </p:sp>
      <p:pic>
        <p:nvPicPr>
          <p:cNvPr id="2050" name="Picture 2" descr="C:\Users\Stehanie\AppData\Local\Microsoft\Windows\Temporary Internet Files\Content.IE5\LJK4GEL6\MC90005666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0" y="4465668"/>
            <a:ext cx="2667000" cy="2186668"/>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8540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Commuter Lounge</a:t>
            </a:r>
            <a:endParaRPr lang="en-US" dirty="0"/>
          </a:p>
        </p:txBody>
      </p:sp>
      <p:sp>
        <p:nvSpPr>
          <p:cNvPr id="3" name="Content Placeholder 2"/>
          <p:cNvSpPr>
            <a:spLocks noGrp="1"/>
          </p:cNvSpPr>
          <p:nvPr>
            <p:ph idx="1"/>
          </p:nvPr>
        </p:nvSpPr>
        <p:spPr/>
        <p:txBody>
          <a:bodyPr>
            <a:normAutofit/>
          </a:bodyPr>
          <a:lstStyle/>
          <a:p>
            <a:r>
              <a:rPr lang="en-US" sz="1800" dirty="0" smtClean="0"/>
              <a:t>The commuter lounge is a place for students who commute to campus. It is an area where students can go to relax, do work, or socialize.</a:t>
            </a:r>
          </a:p>
          <a:p>
            <a:r>
              <a:rPr lang="en-US" sz="1800" dirty="0" smtClean="0"/>
              <a:t>This is a place where commuter students go to since they do not have the luxury of going back to a dorm room.</a:t>
            </a:r>
            <a:endParaRPr lang="en-US" sz="1800" dirty="0"/>
          </a:p>
          <a:p>
            <a:pPr marL="0" indent="0">
              <a:buNone/>
            </a:pPr>
            <a:endParaRPr lang="en-US" sz="1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3068782"/>
            <a:ext cx="2590800" cy="3454400"/>
          </a:xfrm>
          <a:prstGeom prst="rect">
            <a:avLst/>
          </a:prstGeom>
          <a:ln w="57150">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3068782"/>
            <a:ext cx="2590800" cy="3454400"/>
          </a:xfrm>
          <a:prstGeom prst="rect">
            <a:avLst/>
          </a:prstGeom>
          <a:ln w="57150">
            <a:solidFill>
              <a:schemeClr val="tx1"/>
            </a:solid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8400" y="3068782"/>
            <a:ext cx="2590800" cy="3454400"/>
          </a:xfrm>
          <a:prstGeom prst="rect">
            <a:avLst/>
          </a:prstGeom>
          <a:ln w="57150">
            <a:solidFill>
              <a:schemeClr val="tx1"/>
            </a:solidFill>
          </a:ln>
        </p:spPr>
      </p:pic>
    </p:spTree>
    <p:extLst>
      <p:ext uri="{BB962C8B-B14F-4D97-AF65-F5344CB8AC3E}">
        <p14:creationId xmlns:p14="http://schemas.microsoft.com/office/powerpoint/2010/main" val="9569350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 cont.</a:t>
            </a:r>
            <a:endParaRPr lang="en-US" dirty="0"/>
          </a:p>
        </p:txBody>
      </p:sp>
      <p:sp>
        <p:nvSpPr>
          <p:cNvPr id="3" name="Content Placeholder 2"/>
          <p:cNvSpPr>
            <a:spLocks noGrp="1"/>
          </p:cNvSpPr>
          <p:nvPr>
            <p:ph idx="1"/>
          </p:nvPr>
        </p:nvSpPr>
        <p:spPr/>
        <p:txBody>
          <a:bodyPr>
            <a:normAutofit/>
          </a:bodyPr>
          <a:lstStyle/>
          <a:p>
            <a:pPr marL="64008" indent="0">
              <a:buNone/>
            </a:pPr>
            <a:r>
              <a:rPr lang="en-US" dirty="0" smtClean="0"/>
              <a:t>There are many reasons for these differences between commuters and </a:t>
            </a:r>
            <a:r>
              <a:rPr lang="en-US" dirty="0" smtClean="0"/>
              <a:t>students </a:t>
            </a:r>
            <a:r>
              <a:rPr lang="en-US" dirty="0" smtClean="0"/>
              <a:t>who reside on campus. Students who commute did not report hanging out with friends. One reason may be because they do not go out of their way to hang out with friends during the week. </a:t>
            </a:r>
            <a:r>
              <a:rPr lang="en-US" dirty="0" smtClean="0"/>
              <a:t>Students </a:t>
            </a:r>
            <a:r>
              <a:rPr lang="en-US" dirty="0" smtClean="0"/>
              <a:t>who reside on campus may spend more time hanging out with friends because it is convenient. Many of these students have friends who live next door or one floor down.</a:t>
            </a:r>
            <a:endParaRPr lang="en-US" dirty="0"/>
          </a:p>
        </p:txBody>
      </p:sp>
    </p:spTree>
    <p:extLst>
      <p:ext uri="{BB962C8B-B14F-4D97-AF65-F5344CB8AC3E}">
        <p14:creationId xmlns:p14="http://schemas.microsoft.com/office/powerpoint/2010/main" val="40171736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 cont.</a:t>
            </a:r>
            <a:endParaRPr lang="en-US" dirty="0"/>
          </a:p>
        </p:txBody>
      </p:sp>
      <p:sp>
        <p:nvSpPr>
          <p:cNvPr id="3" name="Content Placeholder 2"/>
          <p:cNvSpPr>
            <a:spLocks noGrp="1"/>
          </p:cNvSpPr>
          <p:nvPr>
            <p:ph idx="1"/>
          </p:nvPr>
        </p:nvSpPr>
        <p:spPr/>
        <p:txBody>
          <a:bodyPr>
            <a:normAutofit/>
          </a:bodyPr>
          <a:lstStyle/>
          <a:p>
            <a:pPr marL="64008" indent="0">
              <a:buNone/>
            </a:pPr>
            <a:r>
              <a:rPr lang="en-US" dirty="0" smtClean="0"/>
              <a:t>Students who commute to campus reported waking up at earlier times than student who reside on campus. Commuters must wake up and have enough time to drive to campus and walk to class. Student who live on campus are closer to their classes and do not have to wake up as early. Students who commute also seem to schedule their classes back to back. This is so they do not have time where they have to sit around. Students who dorm have the luxury of going back to their room to relax. Students who commute do not have this, </a:t>
            </a:r>
            <a:r>
              <a:rPr lang="en-US" dirty="0" smtClean="0"/>
              <a:t>they</a:t>
            </a:r>
            <a:r>
              <a:rPr lang="en-US" dirty="0" smtClean="0"/>
              <a:t> </a:t>
            </a:r>
            <a:r>
              <a:rPr lang="en-US" dirty="0" smtClean="0"/>
              <a:t>a commuter </a:t>
            </a:r>
            <a:r>
              <a:rPr lang="en-US" dirty="0" smtClean="0"/>
              <a:t>lounge </a:t>
            </a:r>
            <a:r>
              <a:rPr lang="en-US" dirty="0" smtClean="0"/>
              <a:t>instead.</a:t>
            </a:r>
            <a:endParaRPr lang="en-US" dirty="0"/>
          </a:p>
        </p:txBody>
      </p:sp>
    </p:spTree>
    <p:extLst>
      <p:ext uri="{BB962C8B-B14F-4D97-AF65-F5344CB8AC3E}">
        <p14:creationId xmlns:p14="http://schemas.microsoft.com/office/powerpoint/2010/main" val="3644529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cont.</a:t>
            </a:r>
            <a:endParaRPr lang="en-US" dirty="0"/>
          </a:p>
        </p:txBody>
      </p:sp>
      <p:sp>
        <p:nvSpPr>
          <p:cNvPr id="3" name="Content Placeholder 2"/>
          <p:cNvSpPr>
            <a:spLocks noGrp="1"/>
          </p:cNvSpPr>
          <p:nvPr>
            <p:ph idx="1"/>
          </p:nvPr>
        </p:nvSpPr>
        <p:spPr/>
        <p:txBody>
          <a:bodyPr/>
          <a:lstStyle/>
          <a:p>
            <a:pPr marL="0" indent="0">
              <a:buNone/>
            </a:pPr>
            <a:r>
              <a:rPr lang="en-US" dirty="0" smtClean="0"/>
              <a:t>Another thing I noticed when looking at my data was that many of the students who commute reported having a job. None of the students who reside on campus mentioned spending any time at work. I live on campus and do not have a job. Many of my friends who also live on campus do not have jobs. One reason for this may be due to transportation. Students who commute to school have the luxury of having their car at all times. Students who reside on campus park their cars in a lot that is not close to the building that they live in. This makes it difficult for them to travel to and from a job.</a:t>
            </a:r>
            <a:endParaRPr lang="en-US" dirty="0"/>
          </a:p>
        </p:txBody>
      </p:sp>
    </p:spTree>
    <p:extLst>
      <p:ext uri="{BB962C8B-B14F-4D97-AF65-F5344CB8AC3E}">
        <p14:creationId xmlns:p14="http://schemas.microsoft.com/office/powerpoint/2010/main" val="3813937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Do all students have the same experiences at college?</a:t>
            </a:r>
            <a:endParaRPr lang="en-US" sz="3600" dirty="0"/>
          </a:p>
        </p:txBody>
      </p:sp>
      <p:sp>
        <p:nvSpPr>
          <p:cNvPr id="3" name="Content Placeholder 2"/>
          <p:cNvSpPr>
            <a:spLocks noGrp="1"/>
          </p:cNvSpPr>
          <p:nvPr>
            <p:ph idx="1"/>
          </p:nvPr>
        </p:nvSpPr>
        <p:spPr/>
        <p:txBody>
          <a:bodyPr/>
          <a:lstStyle/>
          <a:p>
            <a:r>
              <a:rPr lang="en-US" dirty="0" smtClean="0"/>
              <a:t>I believe that there are two distinct cultural groups present at college. This data and information collected showed that there are many differences among commuters and students who reside on campus.</a:t>
            </a:r>
          </a:p>
          <a:p>
            <a:r>
              <a:rPr lang="en-US" dirty="0" smtClean="0"/>
              <a:t>These two different groups have different college experiences which are unique to their college culture.</a:t>
            </a:r>
          </a:p>
          <a:p>
            <a:r>
              <a:rPr lang="en-US" dirty="0" smtClean="0"/>
              <a:t>This research was done for Bloomsburg University, but seems to be something that may be present at many different universities.</a:t>
            </a:r>
          </a:p>
          <a:p>
            <a:endParaRPr lang="en-US" dirty="0"/>
          </a:p>
        </p:txBody>
      </p:sp>
    </p:spTree>
    <p:extLst>
      <p:ext uri="{BB962C8B-B14F-4D97-AF65-F5344CB8AC3E}">
        <p14:creationId xmlns:p14="http://schemas.microsoft.com/office/powerpoint/2010/main" val="1696467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a:solidFill>
                  <a:schemeClr val="bg2">
                    <a:lumMod val="50000"/>
                  </a:schemeClr>
                </a:solidFill>
              </a:rPr>
              <a:t>Heath, S and Street, B. (2008). </a:t>
            </a:r>
            <a:r>
              <a:rPr lang="en-US" i="1" dirty="0">
                <a:solidFill>
                  <a:schemeClr val="bg2">
                    <a:lumMod val="50000"/>
                  </a:schemeClr>
                </a:solidFill>
              </a:rPr>
              <a:t>On </a:t>
            </a:r>
            <a:r>
              <a:rPr lang="en-US" i="1" dirty="0" smtClean="0">
                <a:solidFill>
                  <a:schemeClr val="bg2">
                    <a:lumMod val="50000"/>
                  </a:schemeClr>
                </a:solidFill>
              </a:rPr>
              <a:t>Ethnography: Approaches </a:t>
            </a:r>
            <a:r>
              <a:rPr lang="en-US" i="1" dirty="0">
                <a:solidFill>
                  <a:schemeClr val="bg2">
                    <a:lumMod val="50000"/>
                  </a:schemeClr>
                </a:solidFill>
              </a:rPr>
              <a:t>to </a:t>
            </a:r>
            <a:r>
              <a:rPr lang="en-US" i="1" dirty="0" smtClean="0">
                <a:solidFill>
                  <a:schemeClr val="bg2">
                    <a:lumMod val="50000"/>
                  </a:schemeClr>
                </a:solidFill>
              </a:rPr>
              <a:t>Language </a:t>
            </a:r>
            <a:r>
              <a:rPr lang="en-US" i="1" dirty="0">
                <a:solidFill>
                  <a:schemeClr val="bg2">
                    <a:lumMod val="50000"/>
                  </a:schemeClr>
                </a:solidFill>
              </a:rPr>
              <a:t>and Literacy </a:t>
            </a:r>
            <a:r>
              <a:rPr lang="en-US" i="1" dirty="0" smtClean="0">
                <a:solidFill>
                  <a:schemeClr val="bg2">
                    <a:lumMod val="50000"/>
                  </a:schemeClr>
                </a:solidFill>
              </a:rPr>
              <a:t>Research</a:t>
            </a:r>
            <a:r>
              <a:rPr lang="en-US" dirty="0" smtClean="0">
                <a:solidFill>
                  <a:schemeClr val="bg2">
                    <a:lumMod val="50000"/>
                  </a:schemeClr>
                </a:solidFill>
              </a:rPr>
              <a:t>. New York: Teachers College</a:t>
            </a:r>
            <a:r>
              <a:rPr lang="en-US" dirty="0">
                <a:solidFill>
                  <a:schemeClr val="bg2">
                    <a:lumMod val="50000"/>
                  </a:schemeClr>
                </a:solidFill>
              </a:rPr>
              <a:t>. Print</a:t>
            </a:r>
            <a:r>
              <a:rPr lang="en-US" dirty="0" smtClean="0">
                <a:solidFill>
                  <a:schemeClr val="bg2">
                    <a:lumMod val="50000"/>
                  </a:schemeClr>
                </a:solidFill>
              </a:rPr>
              <a:t>.</a:t>
            </a:r>
          </a:p>
          <a:p>
            <a:r>
              <a:rPr lang="en-US" dirty="0" smtClean="0">
                <a:solidFill>
                  <a:schemeClr val="bg2">
                    <a:lumMod val="50000"/>
                  </a:schemeClr>
                </a:solidFill>
              </a:rPr>
              <a:t>Nathan</a:t>
            </a:r>
            <a:r>
              <a:rPr lang="en-US" dirty="0">
                <a:solidFill>
                  <a:schemeClr val="bg2">
                    <a:lumMod val="50000"/>
                  </a:schemeClr>
                </a:solidFill>
              </a:rPr>
              <a:t>, Rebekah. </a:t>
            </a:r>
            <a:r>
              <a:rPr lang="en-US" i="1" dirty="0">
                <a:solidFill>
                  <a:schemeClr val="bg2">
                    <a:lumMod val="50000"/>
                  </a:schemeClr>
                </a:solidFill>
              </a:rPr>
              <a:t>My Freshman Year: What a Professor Learned by Becoming a Student</a:t>
            </a:r>
            <a:r>
              <a:rPr lang="en-US" dirty="0">
                <a:solidFill>
                  <a:schemeClr val="bg2">
                    <a:lumMod val="50000"/>
                  </a:schemeClr>
                </a:solidFill>
              </a:rPr>
              <a:t>. New York: Cornell University Press, 2005</a:t>
            </a:r>
            <a:r>
              <a:rPr lang="en-US" dirty="0" smtClean="0">
                <a:solidFill>
                  <a:schemeClr val="bg2">
                    <a:lumMod val="50000"/>
                  </a:schemeClr>
                </a:solidFill>
              </a:rPr>
              <a:t>.</a:t>
            </a:r>
          </a:p>
          <a:p>
            <a:r>
              <a:rPr lang="en-US" dirty="0" smtClean="0">
                <a:solidFill>
                  <a:schemeClr val="bg2">
                    <a:lumMod val="50000"/>
                  </a:schemeClr>
                </a:solidFill>
              </a:rPr>
              <a:t>www.webuyallhome-usa.com</a:t>
            </a:r>
          </a:p>
          <a:p>
            <a:r>
              <a:rPr lang="en-US" dirty="0" smtClean="0">
                <a:solidFill>
                  <a:schemeClr val="bg2">
                    <a:lumMod val="50000"/>
                  </a:schemeClr>
                </a:solidFill>
              </a:rPr>
              <a:t>www.davescampus.com</a:t>
            </a:r>
          </a:p>
          <a:p>
            <a:r>
              <a:rPr lang="en-US" dirty="0" smtClean="0">
                <a:solidFill>
                  <a:schemeClr val="bg2">
                    <a:lumMod val="50000"/>
                  </a:schemeClr>
                </a:solidFill>
              </a:rPr>
              <a:t>www.barnesandnoble.com</a:t>
            </a:r>
          </a:p>
          <a:p>
            <a:endParaRPr lang="en-US" dirty="0">
              <a:solidFill>
                <a:schemeClr val="bg2">
                  <a:lumMod val="50000"/>
                </a:schemeClr>
              </a:solidFill>
            </a:endParaRPr>
          </a:p>
          <a:p>
            <a:endParaRPr lang="en-US" dirty="0"/>
          </a:p>
        </p:txBody>
      </p:sp>
    </p:spTree>
    <p:extLst>
      <p:ext uri="{BB962C8B-B14F-4D97-AF65-F5344CB8AC3E}">
        <p14:creationId xmlns:p14="http://schemas.microsoft.com/office/powerpoint/2010/main" val="78809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a:t>
            </a:r>
            <a:endParaRPr lang="en-US" dirty="0"/>
          </a:p>
        </p:txBody>
      </p:sp>
      <p:sp>
        <p:nvSpPr>
          <p:cNvPr id="3" name="Content Placeholder 2"/>
          <p:cNvSpPr>
            <a:spLocks noGrp="1"/>
          </p:cNvSpPr>
          <p:nvPr>
            <p:ph idx="1"/>
          </p:nvPr>
        </p:nvSpPr>
        <p:spPr>
          <a:xfrm>
            <a:off x="457200" y="1600200"/>
            <a:ext cx="8229600" cy="4854608"/>
          </a:xfrm>
        </p:spPr>
        <p:txBody>
          <a:bodyPr/>
          <a:lstStyle/>
          <a:p>
            <a:pPr marL="64008" indent="0">
              <a:buNone/>
            </a:pPr>
            <a:r>
              <a:rPr lang="en-US" dirty="0" smtClean="0"/>
              <a:t>Many people say that college is a life changing experience. Is this experience the same for all students? I collected data to get a closer look at the different experiences that students have at college.</a:t>
            </a:r>
          </a:p>
          <a:p>
            <a:pPr marL="64008" indent="0">
              <a:buNone/>
            </a:pPr>
            <a:endParaRPr lang="en-US" dirty="0" smtClean="0"/>
          </a:p>
          <a:p>
            <a:pPr marL="64008" indent="0">
              <a:buNone/>
            </a:pPr>
            <a:endParaRPr lang="en-US" dirty="0" smtClean="0"/>
          </a:p>
          <a:p>
            <a:pPr marL="64008" indent="0">
              <a:buNone/>
            </a:pP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8653" y="3484418"/>
            <a:ext cx="4466694" cy="2895600"/>
          </a:xfrm>
          <a:prstGeom prst="rect">
            <a:avLst/>
          </a:prstGeom>
          <a:ln w="57150">
            <a:solidFill>
              <a:schemeClr val="tx2"/>
            </a:solidFill>
          </a:ln>
        </p:spPr>
      </p:pic>
      <p:sp>
        <p:nvSpPr>
          <p:cNvPr id="6" name="TextBox 5"/>
          <p:cNvSpPr txBox="1"/>
          <p:nvPr/>
        </p:nvSpPr>
        <p:spPr>
          <a:xfrm>
            <a:off x="5791200" y="6477000"/>
            <a:ext cx="2133600" cy="276999"/>
          </a:xfrm>
          <a:prstGeom prst="rect">
            <a:avLst/>
          </a:prstGeom>
          <a:noFill/>
        </p:spPr>
        <p:txBody>
          <a:bodyPr wrap="square" rtlCol="0">
            <a:spAutoFit/>
          </a:bodyPr>
          <a:lstStyle/>
          <a:p>
            <a:r>
              <a:rPr lang="en-US" sz="1200" dirty="0" smtClean="0"/>
              <a:t>Davescampus.com</a:t>
            </a:r>
            <a:endParaRPr lang="en-US" sz="1200" dirty="0"/>
          </a:p>
        </p:txBody>
      </p:sp>
    </p:spTree>
    <p:extLst>
      <p:ext uri="{BB962C8B-B14F-4D97-AF65-F5344CB8AC3E}">
        <p14:creationId xmlns:p14="http://schemas.microsoft.com/office/powerpoint/2010/main" val="3791985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Background</a:t>
            </a:r>
            <a:endParaRPr lang="en-US" dirty="0"/>
          </a:p>
        </p:txBody>
      </p:sp>
      <p:sp>
        <p:nvSpPr>
          <p:cNvPr id="3" name="Content Placeholder 2"/>
          <p:cNvSpPr>
            <a:spLocks noGrp="1"/>
          </p:cNvSpPr>
          <p:nvPr>
            <p:ph idx="1"/>
          </p:nvPr>
        </p:nvSpPr>
        <p:spPr>
          <a:xfrm>
            <a:off x="457200" y="1524000"/>
            <a:ext cx="8229600" cy="4930808"/>
          </a:xfrm>
        </p:spPr>
        <p:txBody>
          <a:bodyPr>
            <a:normAutofit/>
          </a:bodyPr>
          <a:lstStyle/>
          <a:p>
            <a:pPr marL="64008" indent="0">
              <a:buNone/>
            </a:pPr>
            <a:r>
              <a:rPr lang="en-US" sz="2400" dirty="0" smtClean="0"/>
              <a:t>The CLUE project required me to take a deeper look into the college life of these two different groups of students.</a:t>
            </a:r>
          </a:p>
          <a:p>
            <a:pPr marL="64008" indent="0">
              <a:buNone/>
            </a:pPr>
            <a:endParaRPr lang="en-US" sz="2400" dirty="0"/>
          </a:p>
          <a:p>
            <a:pPr marL="64008" indent="0">
              <a:buNone/>
            </a:pPr>
            <a:r>
              <a:rPr lang="en-US" sz="2400" dirty="0" smtClean="0"/>
              <a:t>I used many different ethnographic techniques which included:</a:t>
            </a:r>
          </a:p>
          <a:p>
            <a:r>
              <a:rPr lang="en-US" sz="2400" dirty="0" smtClean="0"/>
              <a:t>Interviews</a:t>
            </a:r>
          </a:p>
          <a:p>
            <a:r>
              <a:rPr lang="en-US" sz="2400" dirty="0" smtClean="0"/>
              <a:t>Observations</a:t>
            </a:r>
          </a:p>
          <a:p>
            <a:r>
              <a:rPr lang="en-US" sz="2400" dirty="0" smtClean="0"/>
              <a:t>Time diaries</a:t>
            </a:r>
          </a:p>
          <a:p>
            <a:r>
              <a:rPr lang="en-US" sz="2400" dirty="0" smtClean="0"/>
              <a:t>Photos</a:t>
            </a:r>
            <a:endParaRPr lang="en-US" sz="2400" dirty="0"/>
          </a:p>
        </p:txBody>
      </p:sp>
    </p:spTree>
    <p:extLst>
      <p:ext uri="{BB962C8B-B14F-4D97-AF65-F5344CB8AC3E}">
        <p14:creationId xmlns:p14="http://schemas.microsoft.com/office/powerpoint/2010/main" val="3535150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99032"/>
          </a:xfrm>
        </p:spPr>
        <p:txBody>
          <a:bodyPr/>
          <a:lstStyle/>
          <a:p>
            <a:pPr algn="ctr"/>
            <a:r>
              <a:rPr lang="en-US" i="1" dirty="0" smtClean="0"/>
              <a:t>My freshmen Year</a:t>
            </a:r>
            <a:endParaRPr lang="en-US" i="1" dirty="0"/>
          </a:p>
        </p:txBody>
      </p:sp>
      <p:sp>
        <p:nvSpPr>
          <p:cNvPr id="3" name="Content Placeholder 2"/>
          <p:cNvSpPr>
            <a:spLocks noGrp="1"/>
          </p:cNvSpPr>
          <p:nvPr>
            <p:ph idx="1"/>
          </p:nvPr>
        </p:nvSpPr>
        <p:spPr>
          <a:xfrm>
            <a:off x="381000" y="1549169"/>
            <a:ext cx="8229600" cy="5235608"/>
          </a:xfrm>
        </p:spPr>
        <p:txBody>
          <a:bodyPr>
            <a:normAutofit/>
          </a:bodyPr>
          <a:lstStyle/>
          <a:p>
            <a:pPr marL="64008" indent="0">
              <a:buNone/>
            </a:pPr>
            <a:r>
              <a:rPr lang="en-US" sz="2400" dirty="0" smtClean="0"/>
              <a:t>Rebekah Nathan was a cultural anthropologist who did similar research to the CLUE project (Nathan, 2005, p.1).</a:t>
            </a:r>
          </a:p>
          <a:p>
            <a:pPr marL="64008" indent="0">
              <a:buNone/>
            </a:pPr>
            <a:r>
              <a:rPr lang="en-US" sz="2400" dirty="0" smtClean="0"/>
              <a:t>Nathan states, “I wanted to see what life was like as a student” (Nathan, 2005, p. 6).</a:t>
            </a:r>
          </a:p>
          <a:p>
            <a:pPr marL="64008" indent="0">
              <a:buNone/>
            </a:pPr>
            <a:r>
              <a:rPr lang="en-US" sz="2400" dirty="0" smtClean="0"/>
              <a:t>She enrolled herself in her university to get a better look at college life.</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346" y="3902140"/>
            <a:ext cx="2161309" cy="2820292"/>
          </a:xfrm>
          <a:prstGeom prst="rect">
            <a:avLst/>
          </a:prstGeom>
          <a:ln w="57150">
            <a:solidFill>
              <a:schemeClr val="tx1"/>
            </a:solidFill>
          </a:ln>
        </p:spPr>
      </p:pic>
      <p:sp>
        <p:nvSpPr>
          <p:cNvPr id="5" name="TextBox 4"/>
          <p:cNvSpPr txBox="1"/>
          <p:nvPr/>
        </p:nvSpPr>
        <p:spPr>
          <a:xfrm>
            <a:off x="5791200" y="6459195"/>
            <a:ext cx="2812474" cy="307777"/>
          </a:xfrm>
          <a:prstGeom prst="rect">
            <a:avLst/>
          </a:prstGeom>
          <a:noFill/>
        </p:spPr>
        <p:txBody>
          <a:bodyPr wrap="square" rtlCol="0">
            <a:spAutoFit/>
          </a:bodyPr>
          <a:lstStyle/>
          <a:p>
            <a:r>
              <a:rPr lang="en-US" sz="1400" dirty="0" smtClean="0"/>
              <a:t>Barnesandnoble.com</a:t>
            </a:r>
            <a:endParaRPr lang="en-US" sz="1400" dirty="0"/>
          </a:p>
        </p:txBody>
      </p:sp>
    </p:spTree>
    <p:extLst>
      <p:ext uri="{BB962C8B-B14F-4D97-AF65-F5344CB8AC3E}">
        <p14:creationId xmlns:p14="http://schemas.microsoft.com/office/powerpoint/2010/main" val="197192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Nathan’s Research</a:t>
            </a:r>
            <a:endParaRPr lang="en-US" dirty="0"/>
          </a:p>
        </p:txBody>
      </p:sp>
      <p:sp>
        <p:nvSpPr>
          <p:cNvPr id="3" name="Content Placeholder 2"/>
          <p:cNvSpPr>
            <a:spLocks noGrp="1"/>
          </p:cNvSpPr>
          <p:nvPr>
            <p:ph idx="1"/>
          </p:nvPr>
        </p:nvSpPr>
        <p:spPr>
          <a:xfrm>
            <a:off x="457200" y="1828800"/>
            <a:ext cx="8229600" cy="5235608"/>
          </a:xfrm>
        </p:spPr>
        <p:txBody>
          <a:bodyPr>
            <a:normAutofit/>
          </a:bodyPr>
          <a:lstStyle/>
          <a:p>
            <a:pPr marL="521208" indent="-457200"/>
            <a:r>
              <a:rPr lang="en-US" sz="2800" dirty="0" smtClean="0"/>
              <a:t>Nathan’s </a:t>
            </a:r>
            <a:r>
              <a:rPr lang="en-US" sz="2800" dirty="0" smtClean="0"/>
              <a:t>research mainly focused on student’s who live on campus. She did not gain much information on the student’s who commute to campus.</a:t>
            </a:r>
          </a:p>
          <a:p>
            <a:pPr marL="521208" indent="-457200"/>
            <a:r>
              <a:rPr lang="en-US" sz="2800" dirty="0" smtClean="0"/>
              <a:t>One reason for this may be because commuters usually leave campus after class. This would prevent Nathan from gaining any information on </a:t>
            </a:r>
            <a:r>
              <a:rPr lang="en-US" sz="2800" dirty="0" smtClean="0"/>
              <a:t>students </a:t>
            </a:r>
            <a:r>
              <a:rPr lang="en-US" sz="2800" dirty="0" smtClean="0"/>
              <a:t>who commute to school.</a:t>
            </a:r>
          </a:p>
        </p:txBody>
      </p:sp>
    </p:spTree>
    <p:extLst>
      <p:ext uri="{BB962C8B-B14F-4D97-AF65-F5344CB8AC3E}">
        <p14:creationId xmlns:p14="http://schemas.microsoft.com/office/powerpoint/2010/main" val="3436422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Nathan’s Findings</a:t>
            </a:r>
            <a:endParaRPr lang="en-US" dirty="0"/>
          </a:p>
        </p:txBody>
      </p:sp>
      <p:sp>
        <p:nvSpPr>
          <p:cNvPr id="3" name="Content Placeholder 2"/>
          <p:cNvSpPr>
            <a:spLocks noGrp="1"/>
          </p:cNvSpPr>
          <p:nvPr>
            <p:ph idx="1"/>
          </p:nvPr>
        </p:nvSpPr>
        <p:spPr>
          <a:xfrm>
            <a:off x="533400" y="1676400"/>
            <a:ext cx="8229600" cy="4572000"/>
          </a:xfrm>
        </p:spPr>
        <p:txBody>
          <a:bodyPr/>
          <a:lstStyle/>
          <a:p>
            <a:r>
              <a:rPr lang="en-US" dirty="0" smtClean="0"/>
              <a:t>Students tend to stick to small groups of friends. Nathan states, “I could see clusters of people in each room eating and drinking as they watched the game together on their own sizeable TV sets” (Nathan, 2005, p. 54). This was similar to some of the things I found throughout Bloomsburg University</a:t>
            </a:r>
          </a:p>
          <a:p>
            <a:pPr marL="64008" indent="0">
              <a:buNone/>
            </a:pPr>
            <a:endParaRPr lang="en-US" dirty="0"/>
          </a:p>
        </p:txBody>
      </p:sp>
      <p:sp>
        <p:nvSpPr>
          <p:cNvPr id="4" name="TextBox 3"/>
          <p:cNvSpPr txBox="1"/>
          <p:nvPr/>
        </p:nvSpPr>
        <p:spPr>
          <a:xfrm>
            <a:off x="2362200" y="4876799"/>
            <a:ext cx="3657600" cy="646331"/>
          </a:xfrm>
          <a:prstGeom prst="rect">
            <a:avLst/>
          </a:prstGeom>
          <a:noFill/>
        </p:spPr>
        <p:txBody>
          <a:bodyPr wrap="square" rtlCol="0">
            <a:spAutoFit/>
          </a:bodyPr>
          <a:lstStyle/>
          <a:p>
            <a:r>
              <a:rPr lang="en-US" dirty="0" smtClean="0"/>
              <a:t>Insert-picture of student studying in room</a:t>
            </a:r>
          </a:p>
        </p:txBody>
      </p:sp>
    </p:spTree>
    <p:extLst>
      <p:ext uri="{BB962C8B-B14F-4D97-AF65-F5344CB8AC3E}">
        <p14:creationId xmlns:p14="http://schemas.microsoft.com/office/powerpoint/2010/main" val="3020767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Ethnography</a:t>
            </a:r>
            <a:endParaRPr lang="en-US" dirty="0"/>
          </a:p>
        </p:txBody>
      </p:sp>
      <p:sp>
        <p:nvSpPr>
          <p:cNvPr id="3" name="Content Placeholder 2"/>
          <p:cNvSpPr>
            <a:spLocks noGrp="1"/>
          </p:cNvSpPr>
          <p:nvPr>
            <p:ph idx="1"/>
          </p:nvPr>
        </p:nvSpPr>
        <p:spPr>
          <a:xfrm>
            <a:off x="457200" y="1760937"/>
            <a:ext cx="8229600" cy="5083208"/>
          </a:xfrm>
        </p:spPr>
        <p:txBody>
          <a:bodyPr>
            <a:normAutofit/>
          </a:bodyPr>
          <a:lstStyle/>
          <a:p>
            <a:pPr marL="406908"/>
            <a:r>
              <a:rPr lang="en-US" dirty="0" smtClean="0"/>
              <a:t>Ethnography is the study of other cultures. Ethnographers try to understand the daily routines and activities of the group of people who they are studying.</a:t>
            </a:r>
          </a:p>
          <a:p>
            <a:pPr marL="406908"/>
            <a:r>
              <a:rPr lang="en-US" dirty="0" smtClean="0"/>
              <a:t>The CLUE project required a lot of ethnography work. One statement about ethnography says, “Both are about constant learning. Both depend on observing, comparing, reflecting, assessing, and coming to “feel” certain stages of achievement in knowledge and skill that do not easily translate into words” (Heath &amp; Street, 2008, p. 2</a:t>
            </a:r>
            <a:r>
              <a:rPr lang="en-US" dirty="0" smtClean="0"/>
              <a:t>). This </a:t>
            </a:r>
            <a:r>
              <a:rPr lang="en-US" dirty="0" smtClean="0"/>
              <a:t>statement summarizes the CLUE project.</a:t>
            </a:r>
          </a:p>
          <a:p>
            <a:pPr marL="64008" indent="0">
              <a:buNone/>
            </a:pPr>
            <a:endParaRPr lang="en-US" dirty="0"/>
          </a:p>
        </p:txBody>
      </p:sp>
    </p:spTree>
    <p:extLst>
      <p:ext uri="{BB962C8B-B14F-4D97-AF65-F5344CB8AC3E}">
        <p14:creationId xmlns:p14="http://schemas.microsoft.com/office/powerpoint/2010/main" val="2139784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Methods</a:t>
            </a:r>
            <a:endParaRPr lang="en-US" dirty="0"/>
          </a:p>
        </p:txBody>
      </p:sp>
      <p:sp>
        <p:nvSpPr>
          <p:cNvPr id="3" name="Content Placeholder 2"/>
          <p:cNvSpPr>
            <a:spLocks noGrp="1"/>
          </p:cNvSpPr>
          <p:nvPr>
            <p:ph idx="1"/>
          </p:nvPr>
        </p:nvSpPr>
        <p:spPr/>
        <p:txBody>
          <a:bodyPr/>
          <a:lstStyle/>
          <a:p>
            <a:r>
              <a:rPr lang="en-US" dirty="0" smtClean="0"/>
              <a:t>Time Diaries- provided an account of the daily activities students did in a 12 hour time period</a:t>
            </a:r>
          </a:p>
          <a:p>
            <a:r>
              <a:rPr lang="en-US" dirty="0" smtClean="0"/>
              <a:t>Interviews- directly got answers for various questions about college life</a:t>
            </a:r>
          </a:p>
          <a:p>
            <a:pPr marL="64008" indent="0">
              <a:buNone/>
            </a:pPr>
            <a:r>
              <a:rPr lang="en-US" dirty="0" smtClean="0"/>
              <a:t>Both of these methods allowed me to get a insight view on the two college cultures present on campus</a:t>
            </a:r>
            <a:r>
              <a:rPr lang="en-US" dirty="0" smtClean="0"/>
              <a:t>.</a:t>
            </a:r>
          </a:p>
          <a:p>
            <a:pPr marL="64008" indent="0">
              <a:buNone/>
            </a:pPr>
            <a:endParaRPr lang="en-US" dirty="0" smtClean="0"/>
          </a:p>
          <a:p>
            <a:pPr marL="64008" indent="0">
              <a:buNone/>
            </a:pPr>
            <a:endParaRPr lang="en-US" dirty="0"/>
          </a:p>
        </p:txBody>
      </p:sp>
      <p:pic>
        <p:nvPicPr>
          <p:cNvPr id="1027" name="Picture 3" descr="C:\Users\Stehanie\AppData\Local\Microsoft\Windows\Temporary Internet Files\Content.IE5\XFCU8MEH\MC90007113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5792" y="4267200"/>
            <a:ext cx="3372416" cy="2373517"/>
          </a:xfrm>
          <a:prstGeom prst="rect">
            <a:avLst/>
          </a:prstGeom>
          <a:noFill/>
          <a:ln w="57150" cmpd="sng">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8041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320</TotalTime>
  <Words>2152</Words>
  <Application>Microsoft Office PowerPoint</Application>
  <PresentationFormat>On-screen Show (4:3)</PresentationFormat>
  <Paragraphs>103</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Decatur</vt:lpstr>
      <vt:lpstr>Residential Life vs. Commuter Life</vt:lpstr>
      <vt:lpstr>Problem</vt:lpstr>
      <vt:lpstr>Question</vt:lpstr>
      <vt:lpstr>Background</vt:lpstr>
      <vt:lpstr>My freshmen Year</vt:lpstr>
      <vt:lpstr>Nathan’s Research</vt:lpstr>
      <vt:lpstr>Nathan’s Findings</vt:lpstr>
      <vt:lpstr>Ethnography</vt:lpstr>
      <vt:lpstr>Methods</vt:lpstr>
      <vt:lpstr>Findings</vt:lpstr>
      <vt:lpstr>Findings cont.</vt:lpstr>
      <vt:lpstr>Findings cont.</vt:lpstr>
      <vt:lpstr>Findings cont.</vt:lpstr>
      <vt:lpstr>Findings cont.</vt:lpstr>
      <vt:lpstr>Findings cont.</vt:lpstr>
      <vt:lpstr>Findings cont.</vt:lpstr>
      <vt:lpstr>Interpretation</vt:lpstr>
      <vt:lpstr>Interpretation cont.</vt:lpstr>
      <vt:lpstr>Dorm Rooms</vt:lpstr>
      <vt:lpstr>Interpretation cont.</vt:lpstr>
      <vt:lpstr>Commuter Lounge</vt:lpstr>
      <vt:lpstr>Conclusion cont.</vt:lpstr>
      <vt:lpstr>Conclusion cont.</vt:lpstr>
      <vt:lpstr>Conclusion cont.</vt:lpstr>
      <vt:lpstr>Do all students have the same experiences at college?</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vs. Commuter Life</dc:title>
  <dc:creator>Stehanie</dc:creator>
  <cp:lastModifiedBy>Stehanie</cp:lastModifiedBy>
  <cp:revision>25</cp:revision>
  <dcterms:created xsi:type="dcterms:W3CDTF">2011-10-06T00:31:15Z</dcterms:created>
  <dcterms:modified xsi:type="dcterms:W3CDTF">2011-10-07T21:34:04Z</dcterms:modified>
</cp:coreProperties>
</file>